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90" r:id="rId2"/>
    <p:sldId id="291" r:id="rId3"/>
    <p:sldId id="292" r:id="rId4"/>
    <p:sldId id="279" r:id="rId5"/>
    <p:sldId id="275" r:id="rId6"/>
    <p:sldId id="256" r:id="rId7"/>
    <p:sldId id="280" r:id="rId8"/>
    <p:sldId id="281" r:id="rId9"/>
    <p:sldId id="282" r:id="rId10"/>
    <p:sldId id="287" r:id="rId11"/>
    <p:sldId id="283" r:id="rId12"/>
    <p:sldId id="284" r:id="rId13"/>
    <p:sldId id="285" r:id="rId14"/>
    <p:sldId id="286" r:id="rId15"/>
    <p:sldId id="29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CE8D2-8138-4FE8-9078-E523E2185A49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5626C-D1B4-44A9-B3CC-AB50B1A82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traditio-ru.org/w/index.php?title=%D0%9A%D0%BE%D1%81%D1%82%D0%B0-%D0%A0%D0%B8%D0%BA%D0%B0&amp;action=edit&amp;redlink=1" TargetMode="External"/><Relationship Id="rId3" Type="http://schemas.openxmlformats.org/officeDocument/2006/relationships/hyperlink" Target="http://traditio-ru.org/wiki/%D0%98%D1%81%D1%82%D0%BE%D1%80%D0%B8%D1%8F" TargetMode="External"/><Relationship Id="rId7" Type="http://schemas.openxmlformats.org/officeDocument/2006/relationships/hyperlink" Target="http://traditio-ru.org/wiki/%D0%98%D1%82%D0%B0%D0%BB%D0%B8%D1%8F" TargetMode="External"/><Relationship Id="rId2" Type="http://schemas.openxmlformats.org/officeDocument/2006/relationships/hyperlink" Target="http://traditio-ru.org/w/index.php?title=%D0%AD%D1%82%D0%BD%D0%BE%D0%B3%D1%80%D0%B0%D1%84%D0%B8%D0%B8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ditio-ru.org/w/index.php?title=%D0%A1%D0%BE%D0%B5%D0%B4%D0%B8%D0%BD%D0%B5%D0%BD%D0%BD%D1%8B%D0%B5_%D0%A8%D1%82%D0%B0%D1%82%D1%8B_%D0%90%D0%BC%D0%B5%D1%80%D0%B8%D0%BA%D0%B8&amp;action=edit&amp;redlink=1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://traditio-ru.org/w/index.php?title=%D0%92%D0%B5%D0%BB%D0%B8%D0%BA%D0%B0%D1%8F_%D0%BE%D1%82%D0%B5%D1%87%D0%B5%D1%81%D1%82%D0%B2%D0%B5%D0%BD%D0%BD%D0%B0%D1%8F_%D0%B2%D0%BE%D0%B9%D0%BD%D0%B0&amp;action=edit&amp;redlink=1" TargetMode="External"/><Relationship Id="rId10" Type="http://schemas.openxmlformats.org/officeDocument/2006/relationships/hyperlink" Target="http://traditio-ru.org/wiki/%D0%9A%D0%B0%D1%82%D0%BE%D0%BB%D0%B8%D1%86%D0%B8%D0%B7%D0%BC" TargetMode="External"/><Relationship Id="rId4" Type="http://schemas.openxmlformats.org/officeDocument/2006/relationships/hyperlink" Target="http://traditio-ru.org/wiki/%D0%9B%D0%B0%D1%82%D0%B8%D0%BD%D1%81%D0%BA%D0%B0%D1%8F_%D0%90%D0%BC%D0%B5%D1%80%D0%B8%D0%BA%D0%B0" TargetMode="External"/><Relationship Id="rId9" Type="http://schemas.openxmlformats.org/officeDocument/2006/relationships/hyperlink" Target="http://traditio-ru.org/wiki/195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0%D0%BC%D0%B1%D0%BE%D0%B2%D1%81%D0%BA%D0%B8%D0%B9_%D0%BF%D0%B5%D0%B4%D0%B0%D0%B3%D0%BE%D0%B3%D0%B8%D1%87%D0%B5%D1%81%D0%BA%D0%B8%D0%B9_%D0%B8%D0%BD%D1%81%D1%82%D0%B8%D1%82%D1%83%D1%82" TargetMode="External"/><Relationship Id="rId2" Type="http://schemas.openxmlformats.org/officeDocument/2006/relationships/hyperlink" Target="https://ru.wikipedia.org/wiki/%D0%9F%D1%80%D0%BE%D1%84%D0%B5%D1%81%D1%81%D0%BE%D1%8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4" Type="http://schemas.openxmlformats.org/officeDocument/2006/relationships/hyperlink" Target="https://ru.wikipedia.org/wiki/%D0%9C%D0%98%D0%A4%D0%9B%D0%98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3" Type="http://schemas.openxmlformats.org/officeDocument/2006/relationships/hyperlink" Target="https://ru.wikipedia.org/wiki/1937" TargetMode="External"/><Relationship Id="rId7" Type="http://schemas.openxmlformats.org/officeDocument/2006/relationships/hyperlink" Target="https://ru.wikipedia.org/wiki/%D0%A0%D0%BE%D1%81%D1%81%D0%B8%D1%8F" TargetMode="External"/><Relationship Id="rId12" Type="http://schemas.openxmlformats.org/officeDocument/2006/relationships/image" Target="../media/image11.jpeg"/><Relationship Id="rId2" Type="http://schemas.openxmlformats.org/officeDocument/2006/relationships/hyperlink" Target="https://ru.wikipedia.org/wiki/%D0%91%D1%80%D0%B8%D1%82%D0%B0%D0%BD%D1%81%D0%BA%D0%B0%D1%8F_%D0%B0%D0%BA%D0%B0%D0%B4%D0%B5%D0%BC%D0%B8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1950" TargetMode="External"/><Relationship Id="rId11" Type="http://schemas.openxmlformats.org/officeDocument/2006/relationships/hyperlink" Target="https://ru.wikipedia.org/wiki/1944" TargetMode="External"/><Relationship Id="rId5" Type="http://schemas.openxmlformats.org/officeDocument/2006/relationships/hyperlink" Target="https://ru.wikipedia.org/wiki/%D0%93%D0%BE%D1%82%D1%8C%D0%B5,_%D0%AE%D1%80%D0%B8%D0%B9_%D0%92%D0%BB%D0%B0%D0%B4%D0%B8%D0%BC%D0%B8%D1%80%D0%BE%D0%B2%D0%B8%D1%87" TargetMode="External"/><Relationship Id="rId10" Type="http://schemas.openxmlformats.org/officeDocument/2006/relationships/hyperlink" Target="https://ru.wikipedia.org/wiki/%D0%A3%D0%BA%D1%80%D0%B0%D0%B8%D0%BD%D0%B0" TargetMode="External"/><Relationship Id="rId4" Type="http://schemas.openxmlformats.org/officeDocument/2006/relationships/hyperlink" Target="https://ru.wikipedia.org/wiki/1940" TargetMode="External"/><Relationship Id="rId9" Type="http://schemas.openxmlformats.org/officeDocument/2006/relationships/hyperlink" Target="https://ru.wikipedia.org/wiki/%D0%A1%D1%82%D0%B0%D0%BB%D0%B8%D0%BD%D0%B3%D1%80%D0%B0%D0%B4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traditio-ru.org/wiki/%D0%90%D0%B2%D1%81%D1%82%D1%80%D0%B8%D1%8F" TargetMode="External"/><Relationship Id="rId3" Type="http://schemas.openxmlformats.org/officeDocument/2006/relationships/hyperlink" Target="http://traditio-ru.org/w/index.php?title=%D0%A3%D1%87%D0%B8%D1%82%D0%B5%D0%BB%D1%8C%D1%81%D0%BA%D0%B0%D1%8F_%D0%B3%D0%B0%D0%B7%D0%B5%D1%82%D0%B0&amp;action=edit&amp;redlink=1" TargetMode="External"/><Relationship Id="rId7" Type="http://schemas.openxmlformats.org/officeDocument/2006/relationships/hyperlink" Target="http://traditio-ru.org/wiki/%D0%93%D0%B5%D1%80%D0%BC%D0%B0%D0%BD%D0%B8%D1%8F" TargetMode="External"/><Relationship Id="rId2" Type="http://schemas.openxmlformats.org/officeDocument/2006/relationships/hyperlink" Target="http://traditio-ru.org/wiki/1933_%D0%B3%D0%BE%D0%B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ditio-ru.org/wiki/1947_%D0%B3%D0%BE%D0%B4" TargetMode="External"/><Relationship Id="rId11" Type="http://schemas.openxmlformats.org/officeDocument/2006/relationships/image" Target="../media/image12.jpeg"/><Relationship Id="rId5" Type="http://schemas.openxmlformats.org/officeDocument/2006/relationships/hyperlink" Target="http://traditio-ru.org/wiki/1945_%D0%B3%D0%BE%D0%B4" TargetMode="External"/><Relationship Id="rId10" Type="http://schemas.openxmlformats.org/officeDocument/2006/relationships/hyperlink" Target="http://traditio-ru.org/wiki/%D0%9D%D0%B5%D0%BC%D0%B5%D1%86%D0%BA%D0%B8%D0%B9_%D1%8F%D0%B7%D1%8B%D0%BA" TargetMode="External"/><Relationship Id="rId4" Type="http://schemas.openxmlformats.org/officeDocument/2006/relationships/hyperlink" Target="http://traditio-ru.org/wiki/1941" TargetMode="External"/><Relationship Id="rId9" Type="http://schemas.openxmlformats.org/officeDocument/2006/relationships/hyperlink" Target="http://traditio-ru.org/wiki/%D0%92%D0%B5%D0%BD%D0%B0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0%BE%D0%BC%D1%81%D0%BA" TargetMode="External"/><Relationship Id="rId13" Type="http://schemas.openxmlformats.org/officeDocument/2006/relationships/hyperlink" Target="https://ru.wikipedia.org/wiki/%D0%9E%D0%B4%D1%80%D0%B0" TargetMode="External"/><Relationship Id="rId18" Type="http://schemas.openxmlformats.org/officeDocument/2006/relationships/hyperlink" Target="https://ru.wikipedia.org/wiki/%D0%9C%D0%93%D0%A3" TargetMode="External"/><Relationship Id="rId3" Type="http://schemas.openxmlformats.org/officeDocument/2006/relationships/hyperlink" Target="https://ru.wikipedia.org/wiki/%D0%AD%D1%82%D1%80%D1%83%D1%81%D0%BA%D0%B8" TargetMode="External"/><Relationship Id="rId21" Type="http://schemas.openxmlformats.org/officeDocument/2006/relationships/hyperlink" Target="https://ru.wikipedia.org/wiki/%D0%92%D0%BE%D1%80%D0%BE%D0%BD%D0%B5%D0%B6%D1%81%D0%BA%D0%B8%D0%B9_%D0%B3%D0%BE%D1%81%D1%83%D0%B4%D0%B0%D1%80%D1%81%D1%82%D0%B2%D0%B5%D0%BD%D0%BD%D1%8B%D0%B9_%D1%83%D0%BD%D0%B8%D0%B2%D0%B5%D1%80%D1%81%D0%B8%D1%82%D0%B5%D1%82" TargetMode="External"/><Relationship Id="rId7" Type="http://schemas.openxmlformats.org/officeDocument/2006/relationships/hyperlink" Target="https://ru.wikipedia.org/wiki/1941_%D0%B3%D0%BE%D0%B4" TargetMode="External"/><Relationship Id="rId12" Type="http://schemas.openxmlformats.org/officeDocument/2006/relationships/hyperlink" Target="https://ru.wikipedia.org/wiki/%D0%A1%D0%B8%D0%BB%D0%B5%D0%B7%D0%B8%D1%8F" TargetMode="External"/><Relationship Id="rId17" Type="http://schemas.openxmlformats.org/officeDocument/2006/relationships/hyperlink" Target="https://ru.wikipedia.org/wiki/%D0%9E%D1%80%D0%B4%D0%B5%D0%BD_%D0%9A%D1%80%D0%B0%D1%81%D0%BD%D0%BE%D0%B3%D0%BE_%D0%97%D0%BD%D0%B0%D0%BC%D0%B5%D0%BD%D0%B8" TargetMode="External"/><Relationship Id="rId2" Type="http://schemas.openxmlformats.org/officeDocument/2006/relationships/hyperlink" Target="https://ru.wikipedia.org/wiki/%D0%94%D1%80%D0%B5%D0%B2%D0%BD%D0%B8%D0%B9_%D0%A0%D0%B8%D0%BC" TargetMode="External"/><Relationship Id="rId16" Type="http://schemas.openxmlformats.org/officeDocument/2006/relationships/hyperlink" Target="https://ru.wikipedia.org/wiki/9_%D0%BC%D0%B0%D1%8F" TargetMode="External"/><Relationship Id="rId20" Type="http://schemas.openxmlformats.org/officeDocument/2006/relationships/hyperlink" Target="https://ru.wikipedia.org/wiki/1959_%D0%B3%D0%BE%D0%B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4%D0%BE%D0%BA%D1%82%D0%BE%D1%80_%D0%BD%D0%B0%D1%83%D0%BA" TargetMode="External"/><Relationship Id="rId11" Type="http://schemas.openxmlformats.org/officeDocument/2006/relationships/hyperlink" Target="https://ru.wikipedia.org/wiki/1-%D0%B9_%D0%A3%D0%BA%D1%80%D0%B0%D0%B8%D0%BD%D1%81%D0%BA%D0%B8%D0%B9_%D1%84%D1%80%D0%BE%D0%BD%D1%82" TargetMode="External"/><Relationship Id="rId5" Type="http://schemas.openxmlformats.org/officeDocument/2006/relationships/hyperlink" Target="https://ru.wikipedia.org/wiki/%D0%9F%D0%B5%D1%80%D0%B5%D0%B2%D0%BE%D0%B4%D1%87%D0%B8%D0%BA" TargetMode="External"/><Relationship Id="rId15" Type="http://schemas.openxmlformats.org/officeDocument/2006/relationships/hyperlink" Target="https://ru.wikipedia.org/wiki/1945_%D0%B3%D0%BE%D0%B4" TargetMode="External"/><Relationship Id="rId23" Type="http://schemas.openxmlformats.org/officeDocument/2006/relationships/image" Target="../media/image13.jpeg"/><Relationship Id="rId10" Type="http://schemas.openxmlformats.org/officeDocument/2006/relationships/hyperlink" Target="https://ru.wikipedia.org/wiki/%D0%9B%D0%B5%D0%BD%D0%B8%D0%BD%D0%B3%D1%80%D0%B0%D0%B4%D1%81%D0%BA%D0%B8%D0%B9_%D1%84%D1%80%D0%BE%D0%BD%D1%82" TargetMode="External"/><Relationship Id="rId19" Type="http://schemas.openxmlformats.org/officeDocument/2006/relationships/hyperlink" Target="https://ru.wikipedia.org/wiki/%D0%9F%D0%B5%D0%BD%D0%B7%D0%B0" TargetMode="External"/><Relationship Id="rId4" Type="http://schemas.openxmlformats.org/officeDocument/2006/relationships/hyperlink" Target="https://ru.wikipedia.org/wiki/%D0%9F%D0%BE%D1%8D%D1%82" TargetMode="External"/><Relationship Id="rId9" Type="http://schemas.openxmlformats.org/officeDocument/2006/relationships/hyperlink" Target="https://ru.wikipedia.org/wiki/%D0%92%D0%BE%D0%BB%D1%85%D0%BE%D0%B2%D1%81%D0%BA%D0%B8%D0%B9_%D1%84%D1%80%D0%BE%D0%BD%D1%82" TargetMode="External"/><Relationship Id="rId14" Type="http://schemas.openxmlformats.org/officeDocument/2006/relationships/hyperlink" Target="https://ru.wikipedia.org/wiki/1_%D0%B0%D0%BF%D1%80%D0%B5%D0%BB%D1%8F" TargetMode="External"/><Relationship Id="rId22" Type="http://schemas.openxmlformats.org/officeDocument/2006/relationships/hyperlink" Target="https://ru.wikipedia.org/wiki/1977_%D0%B3%D0%BE%D0%B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traditio-ru.org/wiki/1984_%D0%B3%D0%BE%D0%B4" TargetMode="External"/><Relationship Id="rId13" Type="http://schemas.openxmlformats.org/officeDocument/2006/relationships/image" Target="../media/image5.jpeg"/><Relationship Id="rId3" Type="http://schemas.openxmlformats.org/officeDocument/2006/relationships/hyperlink" Target="http://traditio-ru.org/wiki/%D0%9B%D0%B5%D0%BD%D0%B8%D0%BD%D0%B3%D1%80%D0%B0%D0%B4%D1%81%D0%BA%D0%B8%D0%B9_%D0%B3%D0%BE%D1%81%D1%83%D0%B4%D0%B0%D1%80%D1%81%D1%82%D0%B2%D0%B5%D0%BD%D0%BD%D1%8B%D0%B9_%D1%83%D0%BD%D0%B8%D0%B2%D0%B5%D1%80%D1%81%D0%B8%D1%82%D0%B5%D1%82" TargetMode="External"/><Relationship Id="rId7" Type="http://schemas.openxmlformats.org/officeDocument/2006/relationships/hyperlink" Target="http://traditio-ru.org/wiki/1955" TargetMode="External"/><Relationship Id="rId12" Type="http://schemas.openxmlformats.org/officeDocument/2006/relationships/hyperlink" Target="http://traditio-ru.org/wiki/1983_%D0%B3%D0%BE%D0%B4" TargetMode="External"/><Relationship Id="rId2" Type="http://schemas.openxmlformats.org/officeDocument/2006/relationships/hyperlink" Target="http://traditio-ru.org/wiki/%D0%98%D1%81%D1%82%D0%BE%D1%80%D0%B8%D1%87%D0%B5%D1%81%D0%BA%D0%B8%D0%B9_%D1%84%D0%B0%D0%BA%D1%83%D0%BB%D1%8C%D1%82%D0%B5%D1%82_%D0%9B%D0%93%D0%A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ditio-ru.org/wiki/1949" TargetMode="External"/><Relationship Id="rId11" Type="http://schemas.openxmlformats.org/officeDocument/2006/relationships/hyperlink" Target="http://traditio-ru.org/w/index.php?title=%D0%A3%D0%B3%D0%BE%D0%BB%D0%BE%D0%B2%D0%BD%D1%8B%D0%B9_%D0%BA%D0%BE%D0%B4%D0%B5%D0%BA%D1%81_%D0%A0%D0%A1%D0%A4%D0%A1%D0%A0_1926_%D0%B3%D0%BE%D0%B4%D0%B0&amp;action=edit&amp;redlink=1" TargetMode="External"/><Relationship Id="rId5" Type="http://schemas.openxmlformats.org/officeDocument/2006/relationships/hyperlink" Target="http://traditio-ru.org/wiki/1945" TargetMode="External"/><Relationship Id="rId10" Type="http://schemas.openxmlformats.org/officeDocument/2006/relationships/hyperlink" Target="http://traditio-ru.org/w/index.php?title=%D0%9C%D0%93%D0%91&amp;action=edit&amp;redlink=1" TargetMode="External"/><Relationship Id="rId4" Type="http://schemas.openxmlformats.org/officeDocument/2006/relationships/hyperlink" Target="http://traditio-ru.org/wiki/%D0%92%D0%B5%D0%BB%D0%B8%D0%BA%D0%B0%D1%8F_%D0%9E%D1%82%D0%B5%D1%87%D0%B5%D1%81%D1%82%D0%B2%D0%B5%D0%BD%D0%BD%D0%B0%D1%8F_%D0%B2%D0%BE%D0%B9%D0%BD%D0%B0" TargetMode="External"/><Relationship Id="rId9" Type="http://schemas.openxmlformats.org/officeDocument/2006/relationships/hyperlink" Target="http://traditio-ru.org/wiki/%D0%A0%D0%BE%D1%81%D1%81%D0%B8%D0%B9%D1%81%D0%BA%D0%B0%D1%8F_%D0%BD%D0%B0%D1%86%D0%B8%D0%BE%D0%BD%D0%B0%D0%BB%D1%8C%D0%BD%D0%B0%D1%8F_%D0%B1%D0%B8%D0%B1%D0%BB%D0%B8%D0%BE%D1%82%D0%B5%D0%BA%D0%B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9C%D0%AD%D0%9B" TargetMode="External"/><Relationship Id="rId3" Type="http://schemas.openxmlformats.org/officeDocument/2006/relationships/hyperlink" Target="https://ru.wikipedia.org/wiki/%D0%A0%D0%9A%D0%9A%D0%90" TargetMode="External"/><Relationship Id="rId7" Type="http://schemas.openxmlformats.org/officeDocument/2006/relationships/hyperlink" Target="https://ru.wikipedia.org/wiki/%D0%98%D0%BD%D1%81%D1%82%D0%B8%D1%82%D1%83%D1%82_%D0%9A%D1%80%D0%B0%D1%81%D0%BD%D0%BE%D0%B9_%D0%BF%D1%80%D0%BE%D1%84%D0%B5%D1%81%D1%81%D1%83%D1%80%D1%8B" TargetMode="External"/><Relationship Id="rId2" Type="http://schemas.openxmlformats.org/officeDocument/2006/relationships/hyperlink" Target="https://ru.wikipedia.org/wiki/%D0%9A%D0%9F%D0%A1%D0%A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C%D0%BE%D1%81%D0%BA%D0%BE%D0%B2%D1%81%D0%BA%D0%B8%D0%B9_%D0%B8%D1%81%D1%82%D0%BE%D1%80%D0%B8%D0%BA%D0%BE-%D0%B0%D1%80%D1%85%D0%B8%D0%B2%D0%BD%D1%8B%D0%B9_%D0%B8%D0%BD%D1%81%D1%82%D0%B8%D1%82%D1%83%D1%82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ru.wikipedia.org/wiki/%D0%A5%D0%B0%D0%BC%D0%BE%D0%B2%D0%BD%D0%B8%D0%BA%D0%B8_(%D1%80%D0%B0%D0%B9%D0%BE%D0%BD_%D0%9C%D0%BE%D1%81%D0%BA%D0%B2%D1%8B)" TargetMode="External"/><Relationship Id="rId10" Type="http://schemas.openxmlformats.org/officeDocument/2006/relationships/hyperlink" Target="https://ru.wikipedia.org/wiki/%D0%9F%D1%80%D0%B0%D0%B2%D0%B4%D0%B0_(%D0%B3%D0%B0%D0%B7%D0%B5%D1%82%D0%B0)" TargetMode="External"/><Relationship Id="rId4" Type="http://schemas.openxmlformats.org/officeDocument/2006/relationships/hyperlink" Target="https://ru.wikipedia.org/wiki/%D0%A0%D0%9A%D0%9F(%D0%B1)" TargetMode="External"/><Relationship Id="rId9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30-%D0%B5_%D0%B3%D0%BE%D0%B4%D1%8B" TargetMode="External"/><Relationship Id="rId13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18" Type="http://schemas.openxmlformats.org/officeDocument/2006/relationships/image" Target="../media/image7.jpeg"/><Relationship Id="rId3" Type="http://schemas.openxmlformats.org/officeDocument/2006/relationships/hyperlink" Target="https://ru.wikipedia.org/wiki/%D0%98%D1%81%D1%82%D0%BE%D1%80%D0%B8%D1%8F_%D0%A0%D0%BE%D1%81%D1%81%D0%B8%D0%B8" TargetMode="External"/><Relationship Id="rId7" Type="http://schemas.openxmlformats.org/officeDocument/2006/relationships/hyperlink" Target="https://ru.wikipedia.org/wiki/%D0%A1%D0%BC%D0%BE%D0%BB%D0%B5%D0%BD%D1%81%D0%BA" TargetMode="External"/><Relationship Id="rId12" Type="http://schemas.openxmlformats.org/officeDocument/2006/relationships/hyperlink" Target="https://ru.wikipedia.org/wiki/%D0%AD%D0%BD%D0%B3%D0%B5%D0%BB%D1%8C%D1%81_(%D0%B3%D0%BE%D1%80%D0%BE%D0%B4)" TargetMode="External"/><Relationship Id="rId17" Type="http://schemas.openxmlformats.org/officeDocument/2006/relationships/hyperlink" Target="https://ru.wikipedia.org/wiki/%D0%9E%D1%80%D0%B4%D0%B5%D0%BD%D0%B0_%D0%A1%D0%A1%D0%A1%D0%A0" TargetMode="External"/><Relationship Id="rId2" Type="http://schemas.openxmlformats.org/officeDocument/2006/relationships/hyperlink" Target="https://ru.wikipedia.org/wiki/%D0%98%D1%81%D1%82%D0%BE%D1%80%D0%B8%D1%8F" TargetMode="External"/><Relationship Id="rId16" Type="http://schemas.openxmlformats.org/officeDocument/2006/relationships/hyperlink" Target="https://ru.wikipedia.org/wiki/%D0%9A%D0%B0%D0%BF%D0%B8%D1%82%D0%B0%D0%BD_(%D0%B2%D0%BE%D0%B8%D0%BD%D1%81%D0%BA%D0%BE%D0%B5_%D0%B7%D0%B2%D0%B0%D0%BD%D0%B8%D0%B5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E%D0%BA%D1%82%D1%8F%D0%B1%D1%80%D1%8C%D1%81%D0%BA%D0%B0%D1%8F_%D1%80%D0%B5%D0%B2%D0%BE%D0%BB%D1%8E%D1%86%D0%B8%D1%8F" TargetMode="External"/><Relationship Id="rId11" Type="http://schemas.openxmlformats.org/officeDocument/2006/relationships/hyperlink" Target="https://ru.wikipedia.org/wiki/1941_%D0%B3%D0%BE%D0%B4" TargetMode="External"/><Relationship Id="rId5" Type="http://schemas.openxmlformats.org/officeDocument/2006/relationships/hyperlink" Target="https://ru.wikipedia.org/wiki/%D0%A4%D0%B5%D0%B2%D1%80%D0%B0%D0%BB%D1%8C%D1%81%D0%BA%D0%B0%D1%8F_%D1%80%D0%B5%D0%B2%D0%BE%D0%BB%D1%8E%D1%86%D0%B8%D1%8F" TargetMode="External"/><Relationship Id="rId15" Type="http://schemas.openxmlformats.org/officeDocument/2006/relationships/hyperlink" Target="https://ru.wikipedia.org/wiki/%D0%93%D0%B5%D1%80%D0%BC%D0%B0%D0%BD%D0%B8%D1%8F" TargetMode="External"/><Relationship Id="rId10" Type="http://schemas.openxmlformats.org/officeDocument/2006/relationships/hyperlink" Target="https://ru.wikipedia.org/wiki/1940_%D0%B3%D0%BE%D0%B4" TargetMode="External"/><Relationship Id="rId4" Type="http://schemas.openxmlformats.org/officeDocument/2006/relationships/hyperlink" Target="https://ru.wikipedia.org/wiki/%D0%A0%D0%B5%D0%B2%D0%BE%D0%BB%D1%8E%D1%86%D0%B8%D1%8F_1905%E2%80%941907_%D0%B3%D0%BE%D0%B4%D0%BE%D0%B2_%D0%B2_%D0%A0%D0%BE%D1%81%D1%81%D0%B8%D0%B8" TargetMode="External"/><Relationship Id="rId9" Type="http://schemas.openxmlformats.org/officeDocument/2006/relationships/hyperlink" Target="https://ru.wikipedia.org/wiki/%D0%98%D1%81%D1%82%D0%BE%D1%80%D0%B8%D1%87%D0%B5%D1%81%D0%BA%D0%B8%D0%B9_%D1%84%D0%B0%D0%BA%D1%83%D0%BB%D1%8C%D1%82%D0%B5%D1%82_%D0%9C%D0%93%D0%A3" TargetMode="External"/><Relationship Id="rId14" Type="http://schemas.openxmlformats.org/officeDocument/2006/relationships/hyperlink" Target="https://ru.wikipedia.org/wiki/%D0%91%D0%B8%D1%82%D0%B2%D0%B0_%D0%B7%D0%B0_%D0%9C%D0%BE%D1%81%D0%BA%D0%B2%D1%83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traditio-ru.org/wiki/%D0%9C%D0%93%D0%A3" TargetMode="External"/><Relationship Id="rId13" Type="http://schemas.openxmlformats.org/officeDocument/2006/relationships/hyperlink" Target="http://traditio-ru.org/w/index.php?title=%D0%9A%D0%B8%D1%81%D0%BB%D0%BE%D0%B2%D0%BE%D0%B4%D1%81%D0%BA&amp;action=edit&amp;redlink=1" TargetMode="External"/><Relationship Id="rId18" Type="http://schemas.openxmlformats.org/officeDocument/2006/relationships/hyperlink" Target="http://traditio-ru.org/wiki/1946_%D0%B3%D0%BE%D0%B4" TargetMode="External"/><Relationship Id="rId3" Type="http://schemas.openxmlformats.org/officeDocument/2006/relationships/hyperlink" Target="http://traditio-ru.org/wiki/%D0%A0%D0%BE%D1%81%D1%81%D0%B8%D1%8F" TargetMode="External"/><Relationship Id="rId7" Type="http://schemas.openxmlformats.org/officeDocument/2006/relationships/hyperlink" Target="http://traditio-ru.org/w/index.php?title=%D0%98%D1%81%D1%82%D0%BE%D1%80%D0%B8%D1%87%D0%B5%D1%81%D0%BA%D0%B8%D0%B9_%D1%84%D0%B0%D0%BA%D1%83%D0%BB%D1%8C%D1%82%D0%B5%D1%82_%D0%9C%D0%93%D0%A3&amp;action=edit&amp;redlink=1" TargetMode="External"/><Relationship Id="rId12" Type="http://schemas.openxmlformats.org/officeDocument/2006/relationships/hyperlink" Target="http://traditio-ru.org/wiki/%D0%A0%D1%8B%D0%B1%D0%B8%D0%BD%D1%81%D0%BA" TargetMode="External"/><Relationship Id="rId17" Type="http://schemas.openxmlformats.org/officeDocument/2006/relationships/hyperlink" Target="http://traditio-ru.org/wiki/%D0%9C%D0%BE%D1%81%D0%BA%D0%B2%D0%B0" TargetMode="External"/><Relationship Id="rId2" Type="http://schemas.openxmlformats.org/officeDocument/2006/relationships/hyperlink" Target="http://traditio-ru.org/wiki/%D0%A1%D0%A1%D0%A1%D0%A0" TargetMode="External"/><Relationship Id="rId16" Type="http://schemas.openxmlformats.org/officeDocument/2006/relationships/hyperlink" Target="http://traditio-ru.org/wiki/%D0%9A%D0%B0%D0%B7%D0%B0%D1%85%D1%81%D1%82%D0%B0%D0%B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ditio-ru.org/wiki/1940_%D0%B3%D0%BE%D0%B4" TargetMode="External"/><Relationship Id="rId11" Type="http://schemas.openxmlformats.org/officeDocument/2006/relationships/hyperlink" Target="http://traditio-ru.org/wiki/%D0%91%D0%BE%D1%80%D0%BE%D0%B2%D0%B8%D1%87%D0%B8" TargetMode="External"/><Relationship Id="rId5" Type="http://schemas.openxmlformats.org/officeDocument/2006/relationships/hyperlink" Target="http://traditio-ru.org/w/index.php?title=%D0%9D%D0%BE%D0%B2%D0%BE%D0%B5_%D0%BD%D0%B0%D0%BF%D1%80%D0%B0%D0%B2%D0%BB%D0%B5%D0%BD%D0%B8%D0%B5&amp;action=edit&amp;redlink=1" TargetMode="External"/><Relationship Id="rId15" Type="http://schemas.openxmlformats.org/officeDocument/2006/relationships/hyperlink" Target="http://traditio-ru.org/wiki/1942_%D0%B3%D0%BE%D0%B4" TargetMode="External"/><Relationship Id="rId10" Type="http://schemas.openxmlformats.org/officeDocument/2006/relationships/hyperlink" Target="http://traditio-ru.org/w/index.php?title=%D0%9A%D0%BE%D0%BC%D1%81%D0%BE%D1%80%D0%B3&amp;action=edit&amp;redlink=1" TargetMode="External"/><Relationship Id="rId19" Type="http://schemas.openxmlformats.org/officeDocument/2006/relationships/image" Target="../media/image8.jpeg"/><Relationship Id="rId4" Type="http://schemas.openxmlformats.org/officeDocument/2006/relationships/hyperlink" Target="http://traditio-ru.org/wiki/%D0%94%D0%BE%D0%BA%D1%82%D0%BE%D1%80_%D0%B8%D1%81%D1%82%D0%BE%D1%80%D0%B8%D1%87%D0%B5%D1%81%D0%BA%D0%B8%D1%85_%D0%BD%D0%B0%D1%83%D0%BA" TargetMode="External"/><Relationship Id="rId9" Type="http://schemas.openxmlformats.org/officeDocument/2006/relationships/hyperlink" Target="http://traditio-ru.org/w/index.php?title=%D0%92%D0%BE%D0%BB%D1%85%D0%BE%D0%B2%D1%81%D0%BA%D0%B8%D0%B9_%D1%84%D1%80%D0%BE%D0%BD%D1%82&amp;action=edit&amp;redlink=1" TargetMode="External"/><Relationship Id="rId14" Type="http://schemas.openxmlformats.org/officeDocument/2006/relationships/hyperlink" Target="http://traditio-ru.org/w/index.php?title=%D0%90%D0%B3%D0%B4%D0%B0%D0%BC_(%D0%B3%D0%BE%D1%80%D0%BE%D0%B4)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413" y="-674688"/>
            <a:ext cx="9753601" cy="7800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476375" y="836613"/>
            <a:ext cx="6408738" cy="424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spc="718" dirty="0">
              <a:ln w="9525">
                <a:noFill/>
                <a:round/>
                <a:headEnd/>
                <a:tailEnd/>
              </a:ln>
              <a:solidFill>
                <a:srgbClr val="CCFFFF"/>
              </a:solidFill>
              <a:effectLst>
                <a:outerShdw dist="40186" dir="4303642" algn="ctr" rotWithShape="0">
                  <a:srgbClr val="4D4D4D">
                    <a:alpha val="80011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57166"/>
            <a:ext cx="9429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Участие ученых-историков в Великой Отечественной </a:t>
            </a:r>
            <a:r>
              <a:rPr lang="ru-RU" sz="8000" dirty="0" smtClean="0">
                <a:solidFill>
                  <a:srgbClr val="002060"/>
                </a:solidFill>
              </a:rPr>
              <a:t>войне</a:t>
            </a:r>
            <a:endParaRPr lang="ru-RU" sz="8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846640" cy="3168351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Иосиф </a:t>
            </a:r>
            <a:r>
              <a:rPr lang="ru-RU" dirty="0" err="1">
                <a:effectLst/>
              </a:rPr>
              <a:t>Ромуальдович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Григулевич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85926"/>
            <a:ext cx="5892686" cy="4478845"/>
          </a:xfrm>
        </p:spPr>
        <p:txBody>
          <a:bodyPr>
            <a:noAutofit/>
          </a:bodyPr>
          <a:lstStyle/>
          <a:p>
            <a:r>
              <a:rPr lang="ru-RU" sz="2000" b="1" dirty="0"/>
              <a:t>С</a:t>
            </a:r>
            <a:r>
              <a:rPr lang="ru-RU" sz="2000" b="1" dirty="0" smtClean="0"/>
              <a:t>отрудник </a:t>
            </a:r>
            <a:r>
              <a:rPr lang="ru-RU" sz="2000" b="1" dirty="0"/>
              <a:t>советской внешней разведки, впоследствии учёный, специалист по </a:t>
            </a:r>
            <a:r>
              <a:rPr lang="ru-RU" sz="2000" b="1" u="sng" dirty="0">
                <a:hlinkClick r:id="rId2" tooltip="Этнографии (страница не существует)"/>
              </a:rPr>
              <a:t>этнографии</a:t>
            </a:r>
            <a:r>
              <a:rPr lang="ru-RU" sz="2000" b="1" dirty="0"/>
              <a:t> и </a:t>
            </a:r>
            <a:r>
              <a:rPr lang="ru-RU" sz="2000" b="1" u="sng" dirty="0">
                <a:hlinkClick r:id="rId3" tooltip="История"/>
              </a:rPr>
              <a:t>истории</a:t>
            </a:r>
            <a:r>
              <a:rPr lang="ru-RU" sz="2000" b="1" dirty="0"/>
              <a:t> стран </a:t>
            </a:r>
            <a:r>
              <a:rPr lang="ru-RU" sz="2000" b="1" u="sng" dirty="0">
                <a:hlinkClick r:id="rId4" tooltip="Латинская Америка"/>
              </a:rPr>
              <a:t>Латинской Америки</a:t>
            </a:r>
            <a:endParaRPr lang="ru-RU" sz="2000" b="1" dirty="0"/>
          </a:p>
          <a:p>
            <a:r>
              <a:rPr lang="ru-RU" sz="2000" b="1" dirty="0"/>
              <a:t>Во время и после </a:t>
            </a:r>
            <a:r>
              <a:rPr lang="ru-RU" sz="2000" b="1" u="sng" dirty="0">
                <a:hlinkClick r:id="rId5" tooltip="Великая отечественная война (страница не существует)"/>
              </a:rPr>
              <a:t>Великой отечественной войны</a:t>
            </a:r>
            <a:r>
              <a:rPr lang="ru-RU" sz="2000" b="1" dirty="0"/>
              <a:t> занимался нелегальной разведывательной и диверсионной деятельностью в </a:t>
            </a:r>
            <a:r>
              <a:rPr lang="ru-RU" sz="2000" b="1" u="sng" dirty="0">
                <a:hlinkClick r:id="rId6" tooltip="Соединенные Штаты Америки (страница не существует)"/>
              </a:rPr>
              <a:t>США</a:t>
            </a:r>
            <a:r>
              <a:rPr lang="ru-RU" sz="2000" b="1" dirty="0"/>
              <a:t> и Латинской Америке, затем находился в </a:t>
            </a:r>
            <a:r>
              <a:rPr lang="ru-RU" sz="2000" b="1" u="sng" dirty="0">
                <a:hlinkClick r:id="rId7" tooltip="Италия"/>
              </a:rPr>
              <a:t>Италии</a:t>
            </a:r>
            <a:r>
              <a:rPr lang="ru-RU" sz="2000" b="1" dirty="0"/>
              <a:t> под видом гражданина </a:t>
            </a:r>
            <a:r>
              <a:rPr lang="ru-RU" sz="2000" b="1" u="sng" dirty="0" smtClean="0">
                <a:hlinkClick r:id="rId8" tooltip="Коста-Рика (страница не существует)"/>
              </a:rPr>
              <a:t>Коста-Рики</a:t>
            </a:r>
            <a:r>
              <a:rPr lang="ru-RU" sz="2000" b="1" u="sng" dirty="0" smtClean="0"/>
              <a:t>. </a:t>
            </a:r>
            <a:r>
              <a:rPr lang="ru-RU" sz="2000" b="1" dirty="0"/>
              <a:t>В </a:t>
            </a:r>
            <a:r>
              <a:rPr lang="ru-RU" sz="2000" b="1" u="sng" dirty="0">
                <a:hlinkClick r:id="rId9" tooltip="1958"/>
              </a:rPr>
              <a:t>1958</a:t>
            </a:r>
            <a:r>
              <a:rPr lang="ru-RU" sz="2000" b="1" dirty="0"/>
              <a:t> г. защитил диссертацию и стал старшим научным сотрудников Института этнографии в Москве. Под своим именем, а также псевдонимами И. Р. Лаврецкий и </a:t>
            </a:r>
            <a:r>
              <a:rPr lang="ru-RU" sz="2000" b="1" dirty="0" err="1"/>
              <a:t>И</a:t>
            </a:r>
            <a:r>
              <a:rPr lang="ru-RU" sz="2000" b="1" dirty="0"/>
              <a:t>. Р. </a:t>
            </a:r>
            <a:r>
              <a:rPr lang="ru-RU" sz="2000" b="1" dirty="0" err="1"/>
              <a:t>Григулевич</a:t>
            </a:r>
            <a:r>
              <a:rPr lang="ru-RU" sz="2000" b="1" dirty="0"/>
              <a:t>-Лаврецкий опубликовал свыше тридцати научных и научно-популярных книг по истории </a:t>
            </a:r>
            <a:r>
              <a:rPr lang="ru-RU" sz="2000" b="1" u="sng" dirty="0">
                <a:hlinkClick r:id="rId10" tooltip="Католицизм"/>
              </a:rPr>
              <a:t>Католической </a:t>
            </a:r>
            <a:r>
              <a:rPr lang="ru-RU" sz="2000" b="1" u="sng" dirty="0" smtClean="0">
                <a:hlinkClick r:id="rId10" tooltip="Католицизм"/>
              </a:rPr>
              <a:t>Церкви</a:t>
            </a:r>
            <a:r>
              <a:rPr lang="ru-RU" sz="2000" b="1" u="sng" dirty="0" smtClean="0"/>
              <a:t>.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7950" y="2071678"/>
            <a:ext cx="2786050" cy="347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735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846640" cy="3168351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Александр Иванович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Данилов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5464058" cy="4347939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Советский историк, доктор </a:t>
            </a:r>
            <a:r>
              <a:rPr lang="ru-RU" sz="1800" dirty="0"/>
              <a:t>исторических наук, </a:t>
            </a:r>
            <a:r>
              <a:rPr lang="ru-RU" sz="1800" u="sng" dirty="0">
                <a:hlinkClick r:id="rId2" tooltip="Профессор"/>
              </a:rPr>
              <a:t>профессор</a:t>
            </a:r>
            <a:r>
              <a:rPr lang="ru-RU" sz="1800" dirty="0"/>
              <a:t>, действительный член АПН СССР (с 1967 г.), заслуженный деятель науки РСФСР, Министр просвещения РСФСР (1967—80). Родился 24 февраля (8 марта) 1916 года в селе Доброе </a:t>
            </a:r>
            <a:r>
              <a:rPr lang="ru-RU" sz="1800" dirty="0" err="1"/>
              <a:t>Добровского</a:t>
            </a:r>
            <a:r>
              <a:rPr lang="ru-RU" sz="1800" dirty="0"/>
              <a:t> района Липецкой области в семье учителей.</a:t>
            </a:r>
          </a:p>
          <a:p>
            <a:r>
              <a:rPr lang="ru-RU" sz="1800" dirty="0"/>
              <a:t>Окончил </a:t>
            </a:r>
            <a:r>
              <a:rPr lang="ru-RU" sz="1800" dirty="0" err="1"/>
              <a:t>Уваровское</a:t>
            </a:r>
            <a:r>
              <a:rPr lang="ru-RU" sz="1800" dirty="0"/>
              <a:t> педагогическое училище (1934). В 1936 году окончил </a:t>
            </a:r>
            <a:r>
              <a:rPr lang="ru-RU" sz="1800" u="sng" dirty="0">
                <a:hlinkClick r:id="rId3" tooltip="Тамбовский педагогический институт"/>
              </a:rPr>
              <a:t>Тамбовский педагогический институт</a:t>
            </a:r>
            <a:r>
              <a:rPr lang="ru-RU" sz="1800" dirty="0"/>
              <a:t>, заочное отделение исторического факультета. Работал учителем в </a:t>
            </a:r>
            <a:r>
              <a:rPr lang="ru-RU" sz="1800" dirty="0" err="1"/>
              <a:t>Уваровской</a:t>
            </a:r>
            <a:r>
              <a:rPr lang="ru-RU" sz="1800" dirty="0"/>
              <a:t> средней школе. С 1940 года — аспирант </a:t>
            </a:r>
            <a:r>
              <a:rPr lang="ru-RU" sz="1800" u="sng" dirty="0">
                <a:hlinkClick r:id="rId4" tooltip="МИФЛИ"/>
              </a:rPr>
              <a:t>МИФЛИ</a:t>
            </a:r>
            <a:r>
              <a:rPr lang="ru-RU" sz="1800" dirty="0"/>
              <a:t>.</a:t>
            </a:r>
          </a:p>
          <a:p>
            <a:r>
              <a:rPr lang="ru-RU" sz="1800" dirty="0"/>
              <a:t>Участник </a:t>
            </a:r>
            <a:r>
              <a:rPr lang="ru-RU" sz="1800" u="sng" dirty="0">
                <a:hlinkClick r:id="rId5" tooltip="Великая Отечественная война"/>
              </a:rPr>
              <a:t>Великой Отечественной войны</a:t>
            </a:r>
            <a:r>
              <a:rPr lang="ru-RU" sz="1800" dirty="0"/>
              <a:t>, в августе 1941 года призван в Красную армию, рядовой-стрелок. Получил направление в Институт иностранных языков Красной армии. С декабря 1941 по июль 1946 года был военным переводчиком.</a:t>
            </a:r>
          </a:p>
          <a:p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7120" y="2071679"/>
            <a:ext cx="3052598" cy="407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1807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846640" cy="316835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Пётр Андреевич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Зайончковский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85860"/>
            <a:ext cx="5678372" cy="4978911"/>
          </a:xfrm>
        </p:spPr>
        <p:txBody>
          <a:bodyPr>
            <a:noAutofit/>
          </a:bodyPr>
          <a:lstStyle/>
          <a:p>
            <a:r>
              <a:rPr lang="ru-RU" sz="1800" dirty="0"/>
              <a:t>Р</a:t>
            </a:r>
            <a:r>
              <a:rPr lang="ru-RU" sz="1800" dirty="0" smtClean="0"/>
              <a:t>усский </a:t>
            </a:r>
            <a:r>
              <a:rPr lang="ru-RU" sz="1800" dirty="0"/>
              <a:t>историк, </a:t>
            </a:r>
            <a:r>
              <a:rPr lang="ru-RU" sz="1800" dirty="0" err="1"/>
              <a:t>источниковед</a:t>
            </a:r>
            <a:r>
              <a:rPr lang="ru-RU" sz="1800" dirty="0"/>
              <a:t>, археограф и библиограф.</a:t>
            </a:r>
          </a:p>
          <a:p>
            <a:r>
              <a:rPr lang="ru-RU" sz="1800" dirty="0"/>
              <a:t>Член-корреспондент </a:t>
            </a:r>
            <a:r>
              <a:rPr lang="ru-RU" sz="1800" u="sng" dirty="0">
                <a:hlinkClick r:id="rId2" tooltip="Британская академия"/>
              </a:rPr>
              <a:t>Британской академии</a:t>
            </a:r>
            <a:r>
              <a:rPr lang="ru-RU" sz="1800" dirty="0"/>
              <a:t> (1973).</a:t>
            </a:r>
          </a:p>
          <a:p>
            <a:r>
              <a:rPr lang="ru-RU" sz="1800" dirty="0" smtClean="0"/>
              <a:t>В </a:t>
            </a:r>
            <a:r>
              <a:rPr lang="ru-RU" sz="1800" u="sng" dirty="0">
                <a:hlinkClick r:id="rId3" tooltip="1937"/>
              </a:rPr>
              <a:t>1937</a:t>
            </a:r>
            <a:r>
              <a:rPr lang="ru-RU" sz="1800" dirty="0"/>
              <a:t> окончил экстерном Московский институт истории, философии и литературы (МИФЛИ). Кандидат исторических наук (</a:t>
            </a:r>
            <a:r>
              <a:rPr lang="ru-RU" sz="1800" u="sng" dirty="0">
                <a:hlinkClick r:id="rId4" tooltip="1940"/>
              </a:rPr>
              <a:t>1940</a:t>
            </a:r>
            <a:r>
              <a:rPr lang="ru-RU" sz="1800" dirty="0"/>
              <a:t>, диссертация по истории Кирилло-Мефодиевского общества была подготовлена под руководством его учителя, академика </a:t>
            </a:r>
            <a:r>
              <a:rPr lang="ru-RU" sz="1800" u="sng" dirty="0">
                <a:hlinkClick r:id="rId5" tooltip="Готье, Юрий Владимирович"/>
              </a:rPr>
              <a:t>Ю. В. </a:t>
            </a:r>
            <a:r>
              <a:rPr lang="ru-RU" sz="1800" u="sng" dirty="0" err="1">
                <a:hlinkClick r:id="rId5" tooltip="Готье, Юрий Владимирович"/>
              </a:rPr>
              <a:t>Готье</a:t>
            </a:r>
            <a:r>
              <a:rPr lang="ru-RU" sz="1800" dirty="0"/>
              <a:t>). Доктор исторических наук (</a:t>
            </a:r>
            <a:r>
              <a:rPr lang="ru-RU" sz="1800" u="sng" dirty="0">
                <a:hlinkClick r:id="rId6" tooltip="1950"/>
              </a:rPr>
              <a:t>1950</a:t>
            </a:r>
            <a:r>
              <a:rPr lang="ru-RU" sz="1800" dirty="0"/>
              <a:t>, диссертация по истории военных реформ в </a:t>
            </a:r>
            <a:r>
              <a:rPr lang="ru-RU" sz="1800" u="sng" dirty="0">
                <a:hlinkClick r:id="rId7" tooltip="Россия"/>
              </a:rPr>
              <a:t>России</a:t>
            </a:r>
            <a:r>
              <a:rPr lang="ru-RU" sz="1800" dirty="0"/>
              <a:t> 1860-70-х годов). Профессор.</a:t>
            </a:r>
          </a:p>
          <a:p>
            <a:r>
              <a:rPr lang="ru-RU" sz="1800" dirty="0" smtClean="0"/>
              <a:t>В </a:t>
            </a:r>
            <a:r>
              <a:rPr lang="ru-RU" sz="1800" dirty="0"/>
              <a:t>начале </a:t>
            </a:r>
            <a:r>
              <a:rPr lang="ru-RU" sz="1800" u="sng" dirty="0">
                <a:hlinkClick r:id="rId8" tooltip="Великая Отечественная война"/>
              </a:rPr>
              <a:t>Великой Отечественной войны</a:t>
            </a:r>
            <a:r>
              <a:rPr lang="ru-RU" sz="1800" dirty="0"/>
              <a:t> пошёл добровольцем в армию, хотя кандидаты наук были освобождены от призыва. Владея немецким языком, занимался </a:t>
            </a:r>
            <a:r>
              <a:rPr lang="ru-RU" sz="1800" dirty="0" err="1"/>
              <a:t>распропагандированием</a:t>
            </a:r>
            <a:r>
              <a:rPr lang="ru-RU" sz="1800" dirty="0"/>
              <a:t> войск противника на разных фронтах — под </a:t>
            </a:r>
            <a:r>
              <a:rPr lang="ru-RU" sz="1800" u="sng" dirty="0">
                <a:hlinkClick r:id="rId9" tooltip="Сталинград"/>
              </a:rPr>
              <a:t>Сталинградом,</a:t>
            </a:r>
            <a:r>
              <a:rPr lang="ru-RU" sz="1800" dirty="0"/>
              <a:t> на Курской дуге, на Правобережной </a:t>
            </a:r>
            <a:r>
              <a:rPr lang="ru-RU" sz="1800" u="sng" dirty="0">
                <a:hlinkClick r:id="rId10" tooltip="Украина"/>
              </a:rPr>
              <a:t>Украине</a:t>
            </a:r>
            <a:r>
              <a:rPr lang="ru-RU" sz="1800" dirty="0"/>
              <a:t>. В </a:t>
            </a:r>
            <a:r>
              <a:rPr lang="ru-RU" sz="1800" u="sng" dirty="0">
                <a:hlinkClick r:id="rId11" tooltip="1944"/>
              </a:rPr>
              <a:t>1944</a:t>
            </a:r>
            <a:r>
              <a:rPr lang="ru-RU" sz="1800" dirty="0"/>
              <a:t> демобилизован в звании гвардии майора в связи с тяжелой контузией.</a:t>
            </a:r>
          </a:p>
          <a:p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7120" y="2071678"/>
            <a:ext cx="3266880" cy="363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328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846640" cy="3168351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Марк Константинович </a:t>
            </a:r>
            <a:r>
              <a:rPr lang="ru-RU" dirty="0" err="1">
                <a:effectLst/>
              </a:rPr>
              <a:t>Касвинов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5106868" cy="3335837"/>
          </a:xfrm>
        </p:spPr>
        <p:txBody>
          <a:bodyPr>
            <a:noAutofit/>
          </a:bodyPr>
          <a:lstStyle/>
          <a:p>
            <a:r>
              <a:rPr lang="ru-RU" sz="2000" b="1" dirty="0"/>
              <a:t>Окончил исторический факультет Зиновьевского педагогического института.</a:t>
            </a:r>
          </a:p>
          <a:p>
            <a:r>
              <a:rPr lang="ru-RU" sz="2000" b="1" dirty="0"/>
              <a:t>С </a:t>
            </a:r>
            <a:r>
              <a:rPr lang="ru-RU" sz="2000" b="1" u="sng" dirty="0">
                <a:hlinkClick r:id="rId2" tooltip="1933 год"/>
              </a:rPr>
              <a:t>1933 года</a:t>
            </a:r>
            <a:r>
              <a:rPr lang="ru-RU" sz="2000" b="1" dirty="0"/>
              <a:t> — корреспондент, заведующий внешнеполитическим отделом «</a:t>
            </a:r>
            <a:r>
              <a:rPr lang="ru-RU" sz="2000" b="1" u="sng" dirty="0">
                <a:hlinkClick r:id="rId3" tooltip="Учительская газета (страница не существует)"/>
              </a:rPr>
              <a:t>Учительской газеты</a:t>
            </a:r>
            <a:r>
              <a:rPr lang="ru-RU" sz="2000" b="1" dirty="0"/>
              <a:t>». Печатался в центральных газетах, готовил материалы для радио.</a:t>
            </a:r>
          </a:p>
          <a:p>
            <a:r>
              <a:rPr lang="ru-RU" sz="2000" b="1" dirty="0"/>
              <a:t>В </a:t>
            </a:r>
            <a:r>
              <a:rPr lang="ru-RU" sz="2000" b="1" u="sng" dirty="0">
                <a:hlinkClick r:id="rId4" tooltip="1941"/>
              </a:rPr>
              <a:t>1941</a:t>
            </a:r>
            <a:r>
              <a:rPr lang="ru-RU" sz="2000" b="1" dirty="0"/>
              <a:t>—</a:t>
            </a:r>
            <a:r>
              <a:rPr lang="ru-RU" sz="2000" b="1" u="sng" dirty="0">
                <a:hlinkClick r:id="rId5" tooltip="1945 год"/>
              </a:rPr>
              <a:t>1945 годах</a:t>
            </a:r>
            <a:r>
              <a:rPr lang="ru-RU" sz="2000" b="1" dirty="0"/>
              <a:t> — на фронте. В 1945—</a:t>
            </a:r>
            <a:r>
              <a:rPr lang="ru-RU" sz="2000" b="1" u="sng" dirty="0">
                <a:hlinkClick r:id="rId6" tooltip="1947 год"/>
              </a:rPr>
              <a:t>1947 годах</a:t>
            </a:r>
            <a:r>
              <a:rPr lang="ru-RU" sz="2000" b="1" dirty="0"/>
              <a:t> служил в </a:t>
            </a:r>
            <a:r>
              <a:rPr lang="ru-RU" sz="2000" b="1" u="sng" dirty="0">
                <a:hlinkClick r:id="rId7" tooltip="Германия"/>
              </a:rPr>
              <a:t>Германии</a:t>
            </a:r>
            <a:r>
              <a:rPr lang="ru-RU" sz="2000" b="1" dirty="0"/>
              <a:t>, </a:t>
            </a:r>
            <a:r>
              <a:rPr lang="ru-RU" sz="2000" b="1" u="sng" dirty="0">
                <a:hlinkClick r:id="rId8" tooltip="Австрия"/>
              </a:rPr>
              <a:t>Австрии</a:t>
            </a:r>
            <a:r>
              <a:rPr lang="ru-RU" sz="2000" b="1" dirty="0"/>
              <a:t>. Редактировал в </a:t>
            </a:r>
            <a:r>
              <a:rPr lang="ru-RU" sz="2000" b="1" u="sng" dirty="0">
                <a:hlinkClick r:id="rId9" tooltip="Вена"/>
              </a:rPr>
              <a:t>Вене</a:t>
            </a:r>
            <a:r>
              <a:rPr lang="ru-RU" sz="2000" b="1" dirty="0"/>
              <a:t> газету советских оккупационных войск «</a:t>
            </a:r>
            <a:r>
              <a:rPr lang="ru-RU" sz="2000" b="1" dirty="0" err="1"/>
              <a:t>Остеррайхише</a:t>
            </a:r>
            <a:r>
              <a:rPr lang="ru-RU" sz="2000" b="1" dirty="0"/>
              <a:t> </a:t>
            </a:r>
            <a:r>
              <a:rPr lang="ru-RU" sz="2000" b="1" dirty="0" err="1"/>
              <a:t>цайтунг</a:t>
            </a:r>
            <a:r>
              <a:rPr lang="ru-RU" sz="2000" b="1" dirty="0"/>
              <a:t>». С </a:t>
            </a:r>
            <a:r>
              <a:rPr lang="ru-RU" sz="2000" b="1" u="sng" dirty="0">
                <a:hlinkClick r:id="rId6" tooltip="1947 год"/>
              </a:rPr>
              <a:t>1947 года</a:t>
            </a:r>
            <a:r>
              <a:rPr lang="ru-RU" sz="2000" b="1" dirty="0"/>
              <a:t> работал на радио, в отделе вещания на </a:t>
            </a:r>
            <a:r>
              <a:rPr lang="ru-RU" sz="2000" b="1" u="sng" dirty="0">
                <a:hlinkClick r:id="rId10" tooltip="Немецкий язык"/>
              </a:rPr>
              <a:t>немецкоязычные</a:t>
            </a:r>
            <a:r>
              <a:rPr lang="ru-RU" sz="2000" b="1" dirty="0"/>
              <a:t> страны.</a:t>
            </a:r>
          </a:p>
          <a:p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3574" y="1643050"/>
            <a:ext cx="3257582" cy="392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5839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846640" cy="316835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 </a:t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>Александр Иосифович </a:t>
            </a:r>
            <a:r>
              <a:rPr lang="ru-RU" dirty="0" err="1">
                <a:effectLst/>
              </a:rPr>
              <a:t>Немировский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14422"/>
            <a:ext cx="6178438" cy="5050349"/>
          </a:xfrm>
        </p:spPr>
        <p:txBody>
          <a:bodyPr>
            <a:noAutofit/>
          </a:bodyPr>
          <a:lstStyle/>
          <a:p>
            <a:r>
              <a:rPr lang="ru-RU" sz="1800" b="1" dirty="0"/>
              <a:t>Р</a:t>
            </a:r>
            <a:r>
              <a:rPr lang="ru-RU" sz="1800" b="1" dirty="0" smtClean="0"/>
              <a:t>оссийский </a:t>
            </a:r>
            <a:r>
              <a:rPr lang="ru-RU" sz="1800" b="1" dirty="0"/>
              <a:t>историк </a:t>
            </a:r>
            <a:r>
              <a:rPr lang="ru-RU" sz="1800" b="1" u="sng" dirty="0">
                <a:hlinkClick r:id="rId2" tooltip="Древний Рим"/>
              </a:rPr>
              <a:t>Древнего Рима</a:t>
            </a:r>
            <a:r>
              <a:rPr lang="ru-RU" sz="1800" b="1" dirty="0"/>
              <a:t> и </a:t>
            </a:r>
            <a:r>
              <a:rPr lang="ru-RU" sz="1800" b="1" u="sng" dirty="0">
                <a:hlinkClick r:id="rId3" tooltip="Этруски"/>
              </a:rPr>
              <a:t>этрусской культуры</a:t>
            </a:r>
            <a:r>
              <a:rPr lang="ru-RU" sz="1800" b="1" dirty="0"/>
              <a:t>, педагог, </a:t>
            </a:r>
            <a:r>
              <a:rPr lang="ru-RU" sz="1800" b="1" u="sng" dirty="0">
                <a:hlinkClick r:id="rId4" tooltip="Поэт"/>
              </a:rPr>
              <a:t>поэт</a:t>
            </a:r>
            <a:r>
              <a:rPr lang="ru-RU" sz="1800" b="1" dirty="0"/>
              <a:t>, прозаик и </a:t>
            </a:r>
            <a:r>
              <a:rPr lang="ru-RU" sz="1800" b="1" u="sng" dirty="0">
                <a:hlinkClick r:id="rId5" tooltip="Переводчик"/>
              </a:rPr>
              <a:t>переводчик</a:t>
            </a:r>
            <a:r>
              <a:rPr lang="ru-RU" sz="1800" b="1" dirty="0"/>
              <a:t>. Автор более пятидесяти книг поэзии, исторических романов, учебных пособий и научных монографий. </a:t>
            </a:r>
            <a:r>
              <a:rPr lang="ru-RU" sz="1800" b="1" u="sng" dirty="0">
                <a:hlinkClick r:id="rId6" tooltip="Доктор наук"/>
              </a:rPr>
              <a:t>Доктор исторических </a:t>
            </a:r>
            <a:r>
              <a:rPr lang="ru-RU" sz="1800" b="1" u="sng" dirty="0" smtClean="0">
                <a:hlinkClick r:id="rId6" tooltip="Доктор наук"/>
              </a:rPr>
              <a:t>наук</a:t>
            </a:r>
            <a:r>
              <a:rPr lang="ru-RU" sz="1800" b="1" dirty="0"/>
              <a:t> В </a:t>
            </a:r>
            <a:r>
              <a:rPr lang="ru-RU" sz="1800" b="1" u="sng" dirty="0">
                <a:hlinkClick r:id="rId7" tooltip="1941 год"/>
              </a:rPr>
              <a:t>1941 году</a:t>
            </a:r>
            <a:r>
              <a:rPr lang="ru-RU" sz="1800" b="1" dirty="0"/>
              <a:t> ушёл добровольцем на фронт, сначала служил в трудовом батальоне, а после окончания </a:t>
            </a:r>
            <a:r>
              <a:rPr lang="ru-RU" sz="1800" b="1" u="sng" dirty="0">
                <a:hlinkClick r:id="rId8" tooltip="Томск"/>
              </a:rPr>
              <a:t>томского</a:t>
            </a:r>
            <a:r>
              <a:rPr lang="ru-RU" sz="1800" b="1" dirty="0"/>
              <a:t> военного училища — в действующей армии в рядах 996-го стрелкового полка на </a:t>
            </a:r>
            <a:r>
              <a:rPr lang="ru-RU" sz="1800" b="1" u="sng" dirty="0" err="1">
                <a:hlinkClick r:id="rId9" tooltip="Волховский фронт"/>
              </a:rPr>
              <a:t>Волховском</a:t>
            </a:r>
            <a:r>
              <a:rPr lang="ru-RU" sz="1800" b="1" dirty="0"/>
              <a:t>, </a:t>
            </a:r>
            <a:r>
              <a:rPr lang="ru-RU" sz="1800" b="1" u="sng" dirty="0">
                <a:hlinkClick r:id="rId10" tooltip="Ленинградский фронт"/>
              </a:rPr>
              <a:t>Ленинградском</a:t>
            </a:r>
            <a:r>
              <a:rPr lang="ru-RU" sz="1800" b="1" dirty="0"/>
              <a:t> и </a:t>
            </a:r>
            <a:r>
              <a:rPr lang="ru-RU" sz="1800" b="1" u="sng" dirty="0">
                <a:hlinkClick r:id="rId11" tooltip="1-й Украинский фронт"/>
              </a:rPr>
              <a:t>1-м Украинском</a:t>
            </a:r>
            <a:r>
              <a:rPr lang="ru-RU" sz="1800" b="1" dirty="0"/>
              <a:t> фронтах вплоть до ранения в боях под </a:t>
            </a:r>
            <a:r>
              <a:rPr lang="ru-RU" sz="1800" b="1" u="sng" dirty="0" err="1">
                <a:hlinkClick r:id="rId12" tooltip="Силезия"/>
              </a:rPr>
              <a:t>силезским</a:t>
            </a:r>
            <a:r>
              <a:rPr lang="ru-RU" sz="1800" b="1" dirty="0"/>
              <a:t> городком </a:t>
            </a:r>
            <a:r>
              <a:rPr lang="ru-RU" sz="1800" b="1" dirty="0" err="1"/>
              <a:t>Нерсе</a:t>
            </a:r>
            <a:r>
              <a:rPr lang="ru-RU" sz="1800" b="1" dirty="0"/>
              <a:t> за </a:t>
            </a:r>
            <a:r>
              <a:rPr lang="ru-RU" sz="1800" b="1" u="sng" dirty="0">
                <a:hlinkClick r:id="rId13" tooltip="Одра"/>
              </a:rPr>
              <a:t>Одером</a:t>
            </a:r>
            <a:r>
              <a:rPr lang="ru-RU" sz="1800" b="1" dirty="0"/>
              <a:t> </a:t>
            </a:r>
            <a:r>
              <a:rPr lang="ru-RU" sz="1800" b="1" u="sng" dirty="0">
                <a:hlinkClick r:id="rId14" tooltip="1 апреля"/>
              </a:rPr>
              <a:t>1 апреля</a:t>
            </a:r>
            <a:r>
              <a:rPr lang="ru-RU" sz="1800" b="1" dirty="0"/>
              <a:t> </a:t>
            </a:r>
            <a:r>
              <a:rPr lang="ru-RU" sz="1800" b="1" u="sng" dirty="0">
                <a:hlinkClick r:id="rId15" tooltip="1945 год"/>
              </a:rPr>
              <a:t>1945 года</a:t>
            </a:r>
            <a:r>
              <a:rPr lang="ru-RU" sz="1800" b="1" dirty="0"/>
              <a:t>. </a:t>
            </a:r>
            <a:r>
              <a:rPr lang="ru-RU" sz="1800" b="1" u="sng" dirty="0">
                <a:hlinkClick r:id="rId16" tooltip="9 мая"/>
              </a:rPr>
              <a:t>9 мая</a:t>
            </a:r>
            <a:r>
              <a:rPr lang="ru-RU" sz="1800" b="1" dirty="0"/>
              <a:t> </a:t>
            </a:r>
            <a:r>
              <a:rPr lang="ru-RU" sz="1800" b="1" u="sng" dirty="0">
                <a:hlinkClick r:id="rId15" tooltip="1945 год"/>
              </a:rPr>
              <a:t>1945 года</a:t>
            </a:r>
            <a:r>
              <a:rPr lang="ru-RU" sz="1800" b="1" dirty="0"/>
              <a:t> награждён </a:t>
            </a:r>
            <a:r>
              <a:rPr lang="ru-RU" sz="1800" b="1" u="sng" dirty="0">
                <a:hlinkClick r:id="rId17" tooltip="Орден Красного Знамени"/>
              </a:rPr>
              <a:t>орденом Красного Знамени</a:t>
            </a:r>
            <a:r>
              <a:rPr lang="ru-RU" sz="1800" b="1" dirty="0"/>
              <a:t>.</a:t>
            </a:r>
          </a:p>
          <a:p>
            <a:r>
              <a:rPr lang="ru-RU" sz="1800" b="1" dirty="0"/>
              <a:t>В послевоенные годы окончил аспирантуру при историческом факультете </a:t>
            </a:r>
            <a:r>
              <a:rPr lang="ru-RU" sz="1800" b="1" u="sng" dirty="0">
                <a:hlinkClick r:id="rId18" tooltip="МГУ"/>
              </a:rPr>
              <a:t>МГУ</a:t>
            </a:r>
            <a:r>
              <a:rPr lang="ru-RU" sz="1800" b="1" dirty="0"/>
              <a:t>, защитил кандидатскую (а впоследствии и докторскую) диссертацию. Работал в </a:t>
            </a:r>
            <a:r>
              <a:rPr lang="ru-RU" sz="1800" b="1" u="sng" dirty="0">
                <a:hlinkClick r:id="rId19" tooltip="Пенза"/>
              </a:rPr>
              <a:t>Пензе</a:t>
            </a:r>
            <a:r>
              <a:rPr lang="ru-RU" sz="1800" b="1" dirty="0"/>
              <a:t>, с </a:t>
            </a:r>
            <a:r>
              <a:rPr lang="ru-RU" sz="1800" b="1" u="sng" dirty="0">
                <a:hlinkClick r:id="rId20" tooltip="1959 год"/>
              </a:rPr>
              <a:t>1959 года</a:t>
            </a:r>
            <a:r>
              <a:rPr lang="ru-RU" sz="1800" b="1" dirty="0"/>
              <a:t> — в </a:t>
            </a:r>
            <a:r>
              <a:rPr lang="ru-RU" sz="1800" b="1" u="sng" dirty="0">
                <a:hlinkClick r:id="rId21" tooltip="Воронежский государственный университет"/>
              </a:rPr>
              <a:t>Воронежском государственном университете</a:t>
            </a:r>
            <a:r>
              <a:rPr lang="ru-RU" sz="1800" b="1" dirty="0"/>
              <a:t>, где основал кафедру истории древнего мира и древних языков и стал её первым заведующим. С </a:t>
            </a:r>
            <a:r>
              <a:rPr lang="ru-RU" sz="1800" b="1" u="sng" dirty="0">
                <a:hlinkClick r:id="rId22" tooltip="1977 год"/>
              </a:rPr>
              <a:t>1977 года</a:t>
            </a:r>
            <a:r>
              <a:rPr lang="ru-RU" sz="1800" b="1" dirty="0"/>
              <a:t> — в Москве. Похоронен в Москве на </a:t>
            </a:r>
            <a:r>
              <a:rPr lang="ru-RU" sz="1800" b="1" dirty="0" err="1"/>
              <a:t>Миусском</a:t>
            </a:r>
            <a:r>
              <a:rPr lang="ru-RU" sz="1800" b="1" dirty="0"/>
              <a:t> кладбище.</a:t>
            </a:r>
          </a:p>
          <a:p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0826" y="1071546"/>
            <a:ext cx="2643174" cy="364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373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Эти </a:t>
            </a:r>
            <a:r>
              <a:rPr lang="ru-RU" smtClean="0"/>
              <a:t>строки я хочу </a:t>
            </a:r>
            <a:r>
              <a:rPr lang="ru-RU" dirty="0" smtClean="0"/>
              <a:t>посвятить </a:t>
            </a:r>
            <a:r>
              <a:rPr lang="ru-RU" smtClean="0"/>
              <a:t>ученым историкам: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«Нам руки даны, чтобы землю обнять    И сердцем ее отогреть. Нам память дана, чтобы павших поднять    И вечную славу им петь, Осколком снаряда береза пробита,    И буквы легли на гранит... Ничто не забыто, ничто не забыто,    Никто не забыт! Не старят года, не изменят века   Черты дорогого лица. Героев своих мы найдем имена  И впишем навечно в сердца».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0186" dir="4303642" algn="ctr" rotWithShape="0">
                    <a:srgbClr val="4D4D4D">
                      <a:alpha val="80011"/>
                    </a:srgbClr>
                  </a:outerShdw>
                </a:effectLst>
                <a:cs typeface="Arial"/>
              </a:rPr>
              <a:t>8 февраля - день</a:t>
            </a:r>
            <a:b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0186" dir="4303642" algn="ctr" rotWithShape="0">
                    <a:srgbClr val="4D4D4D">
                      <a:alpha val="80011"/>
                    </a:srgbClr>
                  </a:outerShdw>
                </a:effectLst>
                <a:cs typeface="Arial"/>
              </a:rPr>
            </a:br>
            <a: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0186" dir="4303642" algn="ctr" rotWithShape="0">
                    <a:srgbClr val="4D4D4D">
                      <a:alpha val="80011"/>
                    </a:srgbClr>
                  </a:outerShdw>
                </a:effectLst>
                <a:cs typeface="Arial"/>
              </a:rPr>
              <a:t>Российской науки</a:t>
            </a:r>
            <a:b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0186" dir="4303642" algn="ctr" rotWithShape="0">
                    <a:srgbClr val="4D4D4D">
                      <a:alpha val="80011"/>
                    </a:srgbClr>
                  </a:outerShdw>
                </a:effectLst>
                <a:cs typeface="Arial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/>
              <a:t>День российской науки 8 февраля был учреждён указом президента России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/>
              <a:t>№ 717 от 7 июня 1999 года «Об установлении Дня российской науки».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/>
              <a:t>Этот праздник приурочен к дате основания Российской академии наук, учреждённой по повелению императора Петра I указом правительствующего Сената от 28 января (8 февраля по новому стилю) 1724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25602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Эпиграф</a:t>
            </a:r>
            <a:br>
              <a:rPr lang="ru-RU" sz="2400" i="1" dirty="0" smtClean="0"/>
            </a:br>
            <a:r>
              <a:rPr lang="ru-RU" sz="2400" i="1" dirty="0" smtClean="0"/>
              <a:t>«О сколько нам открытий чудных </a:t>
            </a:r>
            <a:br>
              <a:rPr lang="ru-RU" sz="2400" i="1" dirty="0" smtClean="0"/>
            </a:br>
            <a:r>
              <a:rPr lang="ru-RU" sz="2400" i="1" dirty="0" smtClean="0"/>
              <a:t>Готовит просвещенья дух</a:t>
            </a:r>
            <a:br>
              <a:rPr lang="ru-RU" sz="2400" i="1" dirty="0" smtClean="0"/>
            </a:br>
            <a:r>
              <a:rPr lang="ru-RU" sz="2400" i="1" dirty="0" smtClean="0"/>
              <a:t>И опыт, сын ошибок трудных,</a:t>
            </a:r>
            <a:br>
              <a:rPr lang="ru-RU" sz="2400" i="1" dirty="0" smtClean="0"/>
            </a:br>
            <a:r>
              <a:rPr lang="ru-RU" sz="2400" i="1" dirty="0" smtClean="0"/>
              <a:t>И гений, парадоксов друг!»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(А.С. Пушкин)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r>
              <a:rPr lang="ru-RU" dirty="0" smtClean="0"/>
              <a:t>Чтобы способствовать развитию творческой личности обучающихся в нашей школе мы  проводим мероприятия, посвященное Дню науки которая включают: научно – исследовательскую </a:t>
            </a:r>
            <a:r>
              <a:rPr lang="ru-RU" smtClean="0"/>
              <a:t>конференцию </a:t>
            </a:r>
          </a:p>
          <a:p>
            <a:r>
              <a:rPr lang="ru-RU" smtClean="0"/>
              <a:t>Тема </a:t>
            </a:r>
            <a:r>
              <a:rPr lang="ru-RU" dirty="0" smtClean="0"/>
              <a:t>моей </a:t>
            </a:r>
            <a:r>
              <a:rPr lang="ru-RU" dirty="0" err="1" smtClean="0"/>
              <a:t>работы:Участие</a:t>
            </a:r>
            <a:r>
              <a:rPr lang="ru-RU" dirty="0" smtClean="0"/>
              <a:t> ученых-историков в Великой Отечественной войне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Autofit/>
          </a:bodyPr>
          <a:lstStyle/>
          <a:p>
            <a:r>
              <a:rPr lang="ru-RU" sz="4000" dirty="0" smtClean="0"/>
              <a:t>Участие ученых-историков в Великой Отечественной войне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180" y="1600200"/>
            <a:ext cx="7533640" cy="4708525"/>
          </a:xfrm>
        </p:spPr>
      </p:pic>
    </p:spTree>
    <p:extLst>
      <p:ext uri="{BB962C8B-B14F-4D97-AF65-F5344CB8AC3E}">
        <p14:creationId xmlns:p14="http://schemas.microsoft.com/office/powerpoint/2010/main" xmlns="" val="17121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8904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Во время Великой Отечественной Войны большинство советских людей боролись с фашизмом. Народ проявлял героизм на фронтах, у станков на заводах, в госпиталях, в лабораториях. Среди них </a:t>
            </a:r>
            <a:r>
              <a:rPr lang="ru-RU" sz="3200" smtClean="0"/>
              <a:t>были учёные-историки</a:t>
            </a:r>
            <a:r>
              <a:rPr lang="ru-RU" sz="3200"/>
              <a:t>,</a:t>
            </a:r>
            <a:r>
              <a:rPr lang="ru-RU" sz="3200" smtClean="0"/>
              <a:t> </a:t>
            </a:r>
            <a:r>
              <a:rPr lang="ru-RU" sz="3200" dirty="0" smtClean="0"/>
              <a:t>которые внесли огромный вклад в победу над фашизмом. </a:t>
            </a:r>
            <a:endParaRPr lang="ru-RU" sz="3200" dirty="0"/>
          </a:p>
        </p:txBody>
      </p:sp>
      <p:pic>
        <p:nvPicPr>
          <p:cNvPr id="2050" name="Picture 2" descr="http://3mv.ru/_pu/155/766912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27711" y="3863660"/>
            <a:ext cx="428625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2382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846640" cy="3168351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Даниил Натанович </a:t>
            </a:r>
            <a:r>
              <a:rPr lang="ru-RU" dirty="0" err="1">
                <a:effectLst/>
              </a:rPr>
              <a:t>Альшиц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85926"/>
            <a:ext cx="5321182" cy="4478845"/>
          </a:xfrm>
        </p:spPr>
        <p:txBody>
          <a:bodyPr>
            <a:noAutofit/>
          </a:bodyPr>
          <a:lstStyle/>
          <a:p>
            <a:r>
              <a:rPr lang="ru-RU" sz="2000" b="1" dirty="0"/>
              <a:t>Закончил </a:t>
            </a:r>
            <a:r>
              <a:rPr lang="ru-RU" sz="2000" b="1" u="sng" dirty="0">
                <a:hlinkClick r:id="rId2" tooltip="Исторический факультет ЛГУ"/>
              </a:rPr>
              <a:t>исторический факультет</a:t>
            </a:r>
            <a:r>
              <a:rPr lang="ru-RU" sz="2000" b="1" dirty="0"/>
              <a:t> </a:t>
            </a:r>
            <a:r>
              <a:rPr lang="ru-RU" sz="2000" b="1" u="sng" dirty="0">
                <a:hlinkClick r:id="rId3" tooltip="Ленинградский государственный университет"/>
              </a:rPr>
              <a:t>Ленинградского государственного университета</a:t>
            </a:r>
            <a:r>
              <a:rPr lang="ru-RU" sz="2000" b="1" dirty="0"/>
              <a:t>. Участник </a:t>
            </a:r>
            <a:r>
              <a:rPr lang="ru-RU" sz="2000" b="1" u="sng" dirty="0">
                <a:hlinkClick r:id="rId4" tooltip="Великая Отечественная война"/>
              </a:rPr>
              <a:t>Великой Отечественной войны</a:t>
            </a:r>
            <a:r>
              <a:rPr lang="ru-RU" sz="2000" b="1" dirty="0"/>
              <a:t>.</a:t>
            </a:r>
          </a:p>
          <a:p>
            <a:r>
              <a:rPr lang="ru-RU" sz="2000" b="1" dirty="0"/>
              <a:t>В </a:t>
            </a:r>
            <a:r>
              <a:rPr lang="ru-RU" sz="2000" b="1" u="sng" dirty="0">
                <a:hlinkClick r:id="rId5" tooltip="1945"/>
              </a:rPr>
              <a:t>1945</a:t>
            </a:r>
            <a:r>
              <a:rPr lang="ru-RU" sz="2000" b="1" dirty="0"/>
              <a:t>—</a:t>
            </a:r>
            <a:r>
              <a:rPr lang="ru-RU" sz="2000" b="1" u="sng" dirty="0">
                <a:hlinkClick r:id="rId6" tooltip="1949"/>
              </a:rPr>
              <a:t>1949</a:t>
            </a:r>
            <a:r>
              <a:rPr lang="ru-RU" sz="2000" b="1" dirty="0"/>
              <a:t>, </a:t>
            </a:r>
            <a:r>
              <a:rPr lang="ru-RU" sz="2000" b="1" u="sng" dirty="0">
                <a:hlinkClick r:id="rId7" tooltip="1955"/>
              </a:rPr>
              <a:t>1955</a:t>
            </a:r>
            <a:r>
              <a:rPr lang="ru-RU" sz="2000" b="1" dirty="0"/>
              <a:t>—</a:t>
            </a:r>
            <a:r>
              <a:rPr lang="ru-RU" sz="2000" b="1" u="sng" dirty="0">
                <a:hlinkClick r:id="rId8" tooltip="1984 год"/>
              </a:rPr>
              <a:t>1984 годах</a:t>
            </a:r>
            <a:r>
              <a:rPr lang="ru-RU" sz="2000" b="1" dirty="0"/>
              <a:t> работал сотрудником отдела рукописей </a:t>
            </a:r>
            <a:r>
              <a:rPr lang="ru-RU" sz="2000" b="1" u="sng" dirty="0">
                <a:hlinkClick r:id="rId9" tooltip="Российская национальная библиотека"/>
              </a:rPr>
              <a:t>Государственной публичной библиотеки РСФСР имени М. Е. Салтыкова-Щедрина</a:t>
            </a:r>
            <a:r>
              <a:rPr lang="ru-RU" sz="2000" b="1" dirty="0"/>
              <a:t>.</a:t>
            </a:r>
          </a:p>
          <a:p>
            <a:r>
              <a:rPr lang="ru-RU" sz="2000" b="1" dirty="0"/>
              <a:t>6 декабря 1949 года был арестован Управлением </a:t>
            </a:r>
            <a:r>
              <a:rPr lang="ru-RU" sz="2000" b="1" u="sng" dirty="0">
                <a:hlinkClick r:id="rId10" tooltip="МГБ (страница не существует)"/>
              </a:rPr>
              <a:t>МГБ</a:t>
            </a:r>
            <a:r>
              <a:rPr lang="ru-RU" sz="2000" b="1" dirty="0"/>
              <a:t> по Ленинградской области по ст. 58-10, ч. 1, </a:t>
            </a:r>
            <a:r>
              <a:rPr lang="ru-RU" sz="2000" b="1" u="sng" dirty="0">
                <a:hlinkClick r:id="rId11" tooltip="Уголовный кодекс РСФСР 1926 года (страница не существует)"/>
              </a:rPr>
              <a:t>УК РСФСР</a:t>
            </a:r>
            <a:r>
              <a:rPr lang="ru-RU" sz="2000" b="1" dirty="0"/>
              <a:t> (антисоветская агитация). В 1955 году был выпущен на свободу и реабилитирован.</a:t>
            </a:r>
          </a:p>
          <a:p>
            <a:r>
              <a:rPr lang="ru-RU" sz="2000" b="1" dirty="0"/>
              <a:t>В </a:t>
            </a:r>
            <a:r>
              <a:rPr lang="ru-RU" sz="2000" b="1" u="sng" dirty="0">
                <a:hlinkClick r:id="rId12" tooltip="1983 год"/>
              </a:rPr>
              <a:t>1983 году</a:t>
            </a:r>
            <a:r>
              <a:rPr lang="ru-RU" sz="2000" b="1" dirty="0"/>
              <a:t> получил учёную степень доктора исторических наук.</a:t>
            </a:r>
          </a:p>
          <a:p>
            <a:r>
              <a:rPr lang="ru-RU" sz="1600" i="1" dirty="0" smtClean="0">
                <a:ea typeface="Calibri"/>
                <a:cs typeface="Times New Roman"/>
              </a:rPr>
              <a:t>. 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0760" y="1785926"/>
            <a:ext cx="2765077" cy="407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392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846640" cy="3168351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Сергей </a:t>
            </a:r>
            <a:r>
              <a:rPr lang="ru-RU" dirty="0">
                <a:effectLst/>
              </a:rPr>
              <a:t>Михайлович</a:t>
            </a:r>
            <a:br>
              <a:rPr lang="ru-RU" dirty="0">
                <a:effectLst/>
              </a:rPr>
            </a:br>
            <a:r>
              <a:rPr lang="ru-RU" dirty="0" err="1">
                <a:effectLst/>
              </a:rPr>
              <a:t>Абалин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85926"/>
            <a:ext cx="5821248" cy="4478845"/>
          </a:xfrm>
        </p:spPr>
        <p:txBody>
          <a:bodyPr>
            <a:noAutofit/>
          </a:bodyPr>
          <a:lstStyle/>
          <a:p>
            <a:r>
              <a:rPr lang="ru-RU" sz="2000" b="1" dirty="0"/>
              <a:t>С</a:t>
            </a:r>
            <a:r>
              <a:rPr lang="ru-RU" sz="2000" b="1" dirty="0" smtClean="0"/>
              <a:t>оветский </a:t>
            </a:r>
            <a:r>
              <a:rPr lang="ru-RU" sz="2000" b="1" dirty="0"/>
              <a:t>историк, </a:t>
            </a:r>
            <a:r>
              <a:rPr lang="ru-RU" sz="2000" b="1" u="sng" dirty="0">
                <a:hlinkClick r:id="rId2" tooltip="КПСС"/>
              </a:rPr>
              <a:t>партийный</a:t>
            </a:r>
            <a:r>
              <a:rPr lang="ru-RU" sz="2000" b="1" dirty="0"/>
              <a:t> деятель. Служил в рядах </a:t>
            </a:r>
            <a:r>
              <a:rPr lang="ru-RU" sz="2000" b="1" u="sng" dirty="0">
                <a:hlinkClick r:id="rId3" tooltip="РККА"/>
              </a:rPr>
              <a:t>РККА</a:t>
            </a:r>
            <a:r>
              <a:rPr lang="ru-RU" sz="2000" b="1" dirty="0"/>
              <a:t>. В 1924 г. вступил в </a:t>
            </a:r>
            <a:r>
              <a:rPr lang="ru-RU" sz="2000" b="1" u="sng" dirty="0">
                <a:hlinkClick r:id="rId4" tooltip="РКП(б)"/>
              </a:rPr>
              <a:t>РКП(б)</a:t>
            </a:r>
            <a:r>
              <a:rPr lang="ru-RU" sz="2000" b="1" dirty="0"/>
              <a:t>. С 1925 г. работал в </a:t>
            </a:r>
            <a:r>
              <a:rPr lang="ru-RU" sz="2000" b="1" u="sng" dirty="0">
                <a:hlinkClick r:id="rId5" tooltip="Хамовники (район Москвы)"/>
              </a:rPr>
              <a:t>Хамовническом районном</a:t>
            </a:r>
            <a:r>
              <a:rPr lang="ru-RU" sz="2000" b="1" dirty="0"/>
              <a:t> комитете РКП(б), затем — в научных учреждениях.</a:t>
            </a:r>
          </a:p>
          <a:p>
            <a:r>
              <a:rPr lang="ru-RU" sz="2000" b="1" dirty="0"/>
              <a:t>В 1931—1934 гг. — директор </a:t>
            </a:r>
            <a:r>
              <a:rPr lang="ru-RU" sz="2000" b="1" u="sng" dirty="0">
                <a:hlinkClick r:id="rId6" tooltip="Московский историко-архивный институт"/>
              </a:rPr>
              <a:t>Московского историко-архивного института</a:t>
            </a:r>
            <a:r>
              <a:rPr lang="ru-RU" sz="2000" b="1" dirty="0"/>
              <a:t>.</a:t>
            </a:r>
          </a:p>
          <a:p>
            <a:r>
              <a:rPr lang="ru-RU" sz="2000" b="1" dirty="0"/>
              <a:t>В 1934—1937 годах учился в </a:t>
            </a:r>
            <a:r>
              <a:rPr lang="ru-RU" sz="2000" b="1" u="sng" dirty="0">
                <a:hlinkClick r:id="rId7" tooltip="Институт Красной профессуры"/>
              </a:rPr>
              <a:t>Институте Красной профессуры</a:t>
            </a:r>
            <a:r>
              <a:rPr lang="ru-RU" sz="2000" b="1" dirty="0"/>
              <a:t>, затем работал в </a:t>
            </a:r>
            <a:r>
              <a:rPr lang="ru-RU" sz="2000" b="1" u="sng" dirty="0">
                <a:hlinkClick r:id="rId8" tooltip="ИМЭЛ"/>
              </a:rPr>
              <a:t>Институте Маркса — Энгельса — Ленина</a:t>
            </a:r>
            <a:r>
              <a:rPr lang="ru-RU" sz="2000" b="1" dirty="0"/>
              <a:t> при ЦК ВКП(б).</a:t>
            </a:r>
          </a:p>
          <a:p>
            <a:r>
              <a:rPr lang="ru-RU" sz="2000" b="1" dirty="0"/>
              <a:t>Участник </a:t>
            </a:r>
            <a:r>
              <a:rPr lang="ru-RU" sz="2000" b="1" u="sng" dirty="0">
                <a:hlinkClick r:id="rId9" tooltip="Великая Отечественная война"/>
              </a:rPr>
              <a:t>Великой Отечественной войны</a:t>
            </a:r>
            <a:r>
              <a:rPr lang="ru-RU" sz="2000" b="1" dirty="0"/>
              <a:t>: с началом войны в 21-й дивизии народного ополчения Киевского района Москвы. Демобилизован в 1944 г., работал в редакциях журнала «Партийное строительство», </a:t>
            </a:r>
            <a:r>
              <a:rPr lang="ru-RU" sz="2000" b="1" u="sng" dirty="0">
                <a:hlinkClick r:id="rId10" tooltip="Правда (газета)"/>
              </a:rPr>
              <a:t>газеты «Правда»</a:t>
            </a:r>
            <a:r>
              <a:rPr lang="ru-RU" sz="2000" b="1" dirty="0"/>
              <a:t>.</a:t>
            </a:r>
          </a:p>
          <a:p>
            <a:pPr algn="l"/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0761" y="1714488"/>
            <a:ext cx="3143240" cy="35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510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846640" cy="3168351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Арон Яковлевич</a:t>
            </a:r>
            <a:br>
              <a:rPr lang="ru-RU" dirty="0">
                <a:effectLst/>
              </a:rPr>
            </a:br>
            <a:r>
              <a:rPr lang="ru-RU" dirty="0" err="1">
                <a:effectLst/>
              </a:rPr>
              <a:t>Аврех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14488"/>
            <a:ext cx="6392752" cy="4550283"/>
          </a:xfrm>
        </p:spPr>
        <p:txBody>
          <a:bodyPr>
            <a:noAutofit/>
          </a:bodyPr>
          <a:lstStyle/>
          <a:p>
            <a:r>
              <a:rPr lang="ru-RU" sz="2000" b="1" dirty="0"/>
              <a:t>С</a:t>
            </a:r>
            <a:r>
              <a:rPr lang="ru-RU" sz="2000" b="1" dirty="0" smtClean="0"/>
              <a:t>оветский </a:t>
            </a:r>
            <a:r>
              <a:rPr lang="ru-RU" sz="2000" b="1" u="sng" dirty="0">
                <a:hlinkClick r:id="rId2" tooltip="История"/>
              </a:rPr>
              <a:t>историк</a:t>
            </a:r>
            <a:r>
              <a:rPr lang="ru-RU" sz="2000" b="1" dirty="0"/>
              <a:t>, специалист в области политической </a:t>
            </a:r>
            <a:r>
              <a:rPr lang="ru-RU" sz="2000" b="1" u="sng" dirty="0">
                <a:hlinkClick r:id="rId3" tooltip="История России"/>
              </a:rPr>
              <a:t>истории России</a:t>
            </a:r>
            <a:r>
              <a:rPr lang="ru-RU" sz="2000" b="1" dirty="0"/>
              <a:t> дореволюционного периода — десятилетия между русскими революциями (</a:t>
            </a:r>
            <a:r>
              <a:rPr lang="ru-RU" sz="2000" b="1" u="sng" dirty="0">
                <a:hlinkClick r:id="rId4" tooltip="Революция 1905—1907 годов в России"/>
              </a:rPr>
              <a:t>1905—1907 годов</a:t>
            </a:r>
            <a:r>
              <a:rPr lang="ru-RU" sz="2000" b="1" dirty="0"/>
              <a:t>, </a:t>
            </a:r>
            <a:r>
              <a:rPr lang="ru-RU" sz="2000" b="1" u="sng" dirty="0">
                <a:hlinkClick r:id="rId5" tooltip="Февральская революция"/>
              </a:rPr>
              <a:t>Февральской</a:t>
            </a:r>
            <a:r>
              <a:rPr lang="ru-RU" sz="2000" b="1" dirty="0"/>
              <a:t> и </a:t>
            </a:r>
            <a:r>
              <a:rPr lang="ru-RU" sz="2000" b="1" u="sng" dirty="0">
                <a:hlinkClick r:id="rId6" tooltip="Октябрьская революция"/>
              </a:rPr>
              <a:t>Октябрьской</a:t>
            </a:r>
            <a:r>
              <a:rPr lang="ru-RU" sz="2000" b="1" dirty="0"/>
              <a:t>). Родился в семье извозчика. Образование получил в </a:t>
            </a:r>
            <a:r>
              <a:rPr lang="ru-RU" sz="2000" b="1" u="sng" dirty="0">
                <a:hlinkClick r:id="rId7" tooltip="Смоленск"/>
              </a:rPr>
              <a:t>Смоленске</a:t>
            </a:r>
            <a:r>
              <a:rPr lang="ru-RU" sz="2000" b="1" dirty="0"/>
              <a:t>, окончив в </a:t>
            </a:r>
            <a:r>
              <a:rPr lang="ru-RU" sz="2000" b="1" u="sng" dirty="0">
                <a:hlinkClick r:id="rId8" tooltip="1930-е годы"/>
              </a:rPr>
              <a:t>1930-е годы</a:t>
            </a:r>
            <a:r>
              <a:rPr lang="ru-RU" sz="2000" b="1" dirty="0"/>
              <a:t> школу-семилетку и фабрично-заводское училище. Там же работал в типографии. После обучался на </a:t>
            </a:r>
            <a:r>
              <a:rPr lang="ru-RU" sz="2000" b="1" u="sng" dirty="0">
                <a:hlinkClick r:id="rId9" tooltip="Исторический факультет МГУ"/>
              </a:rPr>
              <a:t>историческом факультете МГУ</a:t>
            </a:r>
            <a:r>
              <a:rPr lang="ru-RU" sz="2000" b="1" dirty="0"/>
              <a:t>, откуда был исключён за «недозволенные разговоры», но вскоре восстановлен. Окончил вуз только в </a:t>
            </a:r>
            <a:r>
              <a:rPr lang="ru-RU" sz="2000" b="1" u="sng" dirty="0">
                <a:hlinkClick r:id="rId10" tooltip="1940 год"/>
              </a:rPr>
              <a:t>1940 году</a:t>
            </a:r>
            <a:r>
              <a:rPr lang="ru-RU" sz="2000" b="1" dirty="0"/>
              <a:t>.</a:t>
            </a:r>
          </a:p>
          <a:p>
            <a:r>
              <a:rPr lang="ru-RU" sz="2000" b="1" dirty="0"/>
              <a:t>В 1940—</a:t>
            </a:r>
            <a:r>
              <a:rPr lang="ru-RU" sz="2000" b="1" u="sng" dirty="0">
                <a:hlinkClick r:id="rId11" tooltip="1941 год"/>
              </a:rPr>
              <a:t>1941 годах</a:t>
            </a:r>
            <a:r>
              <a:rPr lang="ru-RU" sz="2000" b="1" dirty="0"/>
              <a:t> работал в педагогическом институте города </a:t>
            </a:r>
            <a:r>
              <a:rPr lang="ru-RU" sz="2000" b="1" u="sng" dirty="0">
                <a:hlinkClick r:id="rId12" tooltip="Энгельс (город)"/>
              </a:rPr>
              <a:t>Энгельса</a:t>
            </a:r>
            <a:r>
              <a:rPr lang="ru-RU" sz="2000" b="1" dirty="0"/>
              <a:t>. </a:t>
            </a:r>
            <a:r>
              <a:rPr lang="ru-RU" sz="2000" b="1" u="sng" dirty="0">
                <a:hlinkClick r:id="rId13" tooltip="Великая Отечественная война"/>
              </a:rPr>
              <a:t>Войну</a:t>
            </a:r>
            <a:r>
              <a:rPr lang="ru-RU" sz="2000" b="1" dirty="0"/>
              <a:t> начал солдатом с </a:t>
            </a:r>
            <a:r>
              <a:rPr lang="ru-RU" sz="2000" b="1" u="sng" dirty="0">
                <a:hlinkClick r:id="rId14" tooltip="Битва за Москву"/>
              </a:rPr>
              <a:t>Московской битвы</a:t>
            </a:r>
            <a:r>
              <a:rPr lang="ru-RU" sz="2000" b="1" dirty="0"/>
              <a:t>, а закончил в поверженной </a:t>
            </a:r>
            <a:r>
              <a:rPr lang="ru-RU" sz="2000" b="1" u="sng" dirty="0">
                <a:hlinkClick r:id="rId15" tooltip="Германия"/>
              </a:rPr>
              <a:t>Германии</a:t>
            </a:r>
            <a:r>
              <a:rPr lang="ru-RU" sz="2000" b="1" dirty="0"/>
              <a:t> в звании </a:t>
            </a:r>
            <a:r>
              <a:rPr lang="ru-RU" sz="2000" b="1" u="sng" dirty="0">
                <a:hlinkClick r:id="rId16" tooltip="Капитан (воинское звание)"/>
              </a:rPr>
              <a:t>гвардии капитана</a:t>
            </a:r>
            <a:r>
              <a:rPr lang="ru-RU" sz="2000" b="1" dirty="0"/>
              <a:t>. Был награждён четырьмя боевыми </a:t>
            </a:r>
            <a:r>
              <a:rPr lang="ru-RU" sz="2000" b="1" u="sng" dirty="0">
                <a:hlinkClick r:id="rId17" tooltip="Ордена СССР"/>
              </a:rPr>
              <a:t>орденами</a:t>
            </a:r>
            <a:r>
              <a:rPr lang="ru-RU" sz="2000" b="1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9885" y="1928802"/>
            <a:ext cx="2344115" cy="312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8180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846640" cy="316835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Павел Васильевич Волобуев</a:t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357298"/>
            <a:ext cx="5678372" cy="4907473"/>
          </a:xfrm>
        </p:spPr>
        <p:txBody>
          <a:bodyPr>
            <a:noAutofit/>
          </a:bodyPr>
          <a:lstStyle/>
          <a:p>
            <a:r>
              <a:rPr lang="ru-RU" sz="2000" b="1" u="sng" dirty="0">
                <a:hlinkClick r:id="rId2" tooltip="СССР"/>
              </a:rPr>
              <a:t>С</a:t>
            </a:r>
            <a:r>
              <a:rPr lang="ru-RU" sz="2000" b="1" u="sng" dirty="0" smtClean="0">
                <a:hlinkClick r:id="rId2" tooltip="СССР"/>
              </a:rPr>
              <a:t>оветский</a:t>
            </a:r>
            <a:r>
              <a:rPr lang="ru-RU" sz="2000" b="1" dirty="0" smtClean="0"/>
              <a:t>/</a:t>
            </a:r>
            <a:r>
              <a:rPr lang="ru-RU" sz="2000" b="1" u="sng" dirty="0" smtClean="0">
                <a:hlinkClick r:id="rId3" tooltip="Россия"/>
              </a:rPr>
              <a:t>российский</a:t>
            </a:r>
            <a:r>
              <a:rPr lang="ru-RU" sz="2000" b="1" dirty="0" smtClean="0"/>
              <a:t> </a:t>
            </a:r>
            <a:r>
              <a:rPr lang="ru-RU" sz="2000" b="1" dirty="0"/>
              <a:t>историк, </a:t>
            </a:r>
            <a:r>
              <a:rPr lang="ru-RU" sz="2000" b="1" u="sng" dirty="0">
                <a:hlinkClick r:id="rId4" tooltip="Доктор исторических наук"/>
              </a:rPr>
              <a:t>доктор исторических наук</a:t>
            </a:r>
            <a:r>
              <a:rPr lang="ru-RU" sz="2000" b="1" dirty="0"/>
              <a:t>. Лидер «</a:t>
            </a:r>
            <a:r>
              <a:rPr lang="ru-RU" sz="2000" b="1" u="sng" dirty="0">
                <a:hlinkClick r:id="rId5" tooltip="Новое направление (страница не существует)"/>
              </a:rPr>
              <a:t>нового направления</a:t>
            </a:r>
            <a:r>
              <a:rPr lang="ru-RU" sz="2000" b="1" dirty="0"/>
              <a:t>» в советской исторической науке. Автор более 400 статей.</a:t>
            </a:r>
          </a:p>
          <a:p>
            <a:r>
              <a:rPr lang="ru-RU" sz="2000" b="1" dirty="0"/>
              <a:t>В </a:t>
            </a:r>
            <a:r>
              <a:rPr lang="ru-RU" sz="2000" b="1" u="sng" dirty="0">
                <a:hlinkClick r:id="rId6" tooltip="1940 год"/>
              </a:rPr>
              <a:t>1940 году</a:t>
            </a:r>
            <a:r>
              <a:rPr lang="ru-RU" sz="2000" b="1" dirty="0"/>
              <a:t> поступил на </a:t>
            </a:r>
            <a:r>
              <a:rPr lang="ru-RU" sz="2000" b="1" u="sng" dirty="0">
                <a:hlinkClick r:id="rId7" tooltip="Исторический факультет МГУ (страница не существует)"/>
              </a:rPr>
              <a:t>исторический факультет</a:t>
            </a:r>
            <a:r>
              <a:rPr lang="ru-RU" sz="2000" b="1" dirty="0"/>
              <a:t> </a:t>
            </a:r>
            <a:r>
              <a:rPr lang="ru-RU" sz="2000" b="1" u="sng" dirty="0">
                <a:hlinkClick r:id="rId8" tooltip="МГУ"/>
              </a:rPr>
              <a:t>МГУ</a:t>
            </a:r>
            <a:r>
              <a:rPr lang="ru-RU" sz="2000" b="1" dirty="0"/>
              <a:t>, но учиться пришлось недолго. Воевал на </a:t>
            </a:r>
            <a:r>
              <a:rPr lang="ru-RU" sz="2000" b="1" u="sng" dirty="0" err="1">
                <a:hlinkClick r:id="rId9" tooltip="Волховский фронт (страница не существует)"/>
              </a:rPr>
              <a:t>Волховском</a:t>
            </a:r>
            <a:r>
              <a:rPr lang="ru-RU" sz="2000" b="1" u="sng" dirty="0">
                <a:hlinkClick r:id="rId9" tooltip="Волховский фронт (страница не существует)"/>
              </a:rPr>
              <a:t> фронте</a:t>
            </a:r>
            <a:r>
              <a:rPr lang="ru-RU" sz="2000" b="1" dirty="0"/>
              <a:t> в противотанковой батарее (был её </a:t>
            </a:r>
            <a:r>
              <a:rPr lang="ru-RU" sz="2000" b="1" u="sng" dirty="0">
                <a:hlinkClick r:id="rId10" tooltip="Комсорг (страница не существует)"/>
              </a:rPr>
              <a:t>комсоргом</a:t>
            </a:r>
            <a:r>
              <a:rPr lang="ru-RU" sz="2000" b="1" dirty="0"/>
              <a:t>). Был тяжело ранен в ногу, которую едва не ампутировали, затем несколько месяцев провалялся в госпиталях (</a:t>
            </a:r>
            <a:r>
              <a:rPr lang="ru-RU" sz="2000" b="1" u="sng" dirty="0">
                <a:hlinkClick r:id="rId11" tooltip="Боровичи"/>
              </a:rPr>
              <a:t>Боровичи</a:t>
            </a:r>
            <a:r>
              <a:rPr lang="ru-RU" sz="2000" b="1" dirty="0"/>
              <a:t>, </a:t>
            </a:r>
            <a:r>
              <a:rPr lang="ru-RU" sz="2000" b="1" u="sng" dirty="0">
                <a:hlinkClick r:id="rId12" tooltip="Рыбинск"/>
              </a:rPr>
              <a:t>Рыбинск</a:t>
            </a:r>
            <a:r>
              <a:rPr lang="ru-RU" sz="2000" b="1" dirty="0"/>
              <a:t>, </a:t>
            </a:r>
            <a:r>
              <a:rPr lang="ru-RU" sz="2000" b="1" u="sng" dirty="0">
                <a:hlinkClick r:id="rId13" tooltip="Кисловодск (страница не существует)"/>
              </a:rPr>
              <a:t>Кисловодск</a:t>
            </a:r>
            <a:r>
              <a:rPr lang="ru-RU" sz="2000" b="1" dirty="0"/>
              <a:t> и даже </a:t>
            </a:r>
            <a:r>
              <a:rPr lang="ru-RU" sz="2000" b="1" u="sng" dirty="0">
                <a:hlinkClick r:id="rId14" tooltip="Агдам (город) (страница не существует)"/>
              </a:rPr>
              <a:t>Агдам</a:t>
            </a:r>
            <a:r>
              <a:rPr lang="ru-RU" sz="2000" b="1" dirty="0"/>
              <a:t>). В сентябре </a:t>
            </a:r>
            <a:r>
              <a:rPr lang="ru-RU" sz="2000" b="1" u="sng" dirty="0">
                <a:hlinkClick r:id="rId15" tooltip="1942 год"/>
              </a:rPr>
              <a:t>1942 года</a:t>
            </a:r>
            <a:r>
              <a:rPr lang="ru-RU" sz="2000" b="1" dirty="0"/>
              <a:t> был признан негодным к военной службе и отправлен на костылях долечиваться в родной </a:t>
            </a:r>
            <a:r>
              <a:rPr lang="ru-RU" sz="2000" b="1" u="sng" dirty="0">
                <a:hlinkClick r:id="rId16" tooltip="Казахстан"/>
              </a:rPr>
              <a:t>Казахстан</a:t>
            </a:r>
            <a:r>
              <a:rPr lang="ru-RU" sz="2000" b="1" dirty="0"/>
              <a:t>, но и там было не до оздоровительных процедур. Вырвался в </a:t>
            </a:r>
            <a:r>
              <a:rPr lang="ru-RU" sz="2000" b="1" u="sng" dirty="0">
                <a:hlinkClick r:id="rId17" tooltip="Москва"/>
              </a:rPr>
              <a:t>Москву</a:t>
            </a:r>
            <a:r>
              <a:rPr lang="ru-RU" sz="2000" b="1" dirty="0"/>
              <a:t> доучиваться только в </a:t>
            </a:r>
            <a:r>
              <a:rPr lang="ru-RU" sz="2000" b="1" u="sng" dirty="0">
                <a:hlinkClick r:id="rId18" tooltip="1946 год"/>
              </a:rPr>
              <a:t>1946 году</a:t>
            </a:r>
            <a:r>
              <a:rPr lang="ru-RU" sz="2000" b="1" dirty="0"/>
              <a:t>.</a:t>
            </a:r>
          </a:p>
          <a:p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7120" y="2071678"/>
            <a:ext cx="3266880" cy="409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7643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226</TotalTime>
  <Words>567</Words>
  <Application>Microsoft Office PowerPoint</Application>
  <PresentationFormat>Экран (4:3)</PresentationFormat>
  <Paragraphs>49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Слайд 1</vt:lpstr>
      <vt:lpstr>8 февраля - день Российской науки </vt:lpstr>
      <vt:lpstr>Эпиграф «О сколько нам открытий чудных  Готовит просвещенья дух И опыт, сын ошибок трудных, И гений, парадоксов друг!»  (А.С. Пушкин)</vt:lpstr>
      <vt:lpstr>Участие ученых-историков в Великой Отечественной войне</vt:lpstr>
      <vt:lpstr>Во время Великой Отечественной Войны большинство советских людей боролись с фашизмом. Народ проявлял героизм на фронтах, у станков на заводах, в госпиталях, в лабораториях. Среди них были учёные-историки, которые внесли огромный вклад в победу над фашизмом. </vt:lpstr>
      <vt:lpstr>Даниил Натанович Альшиц  </vt:lpstr>
      <vt:lpstr>Сергей Михайлович Абалин  </vt:lpstr>
      <vt:lpstr> Арон Яковлевич Аврех  </vt:lpstr>
      <vt:lpstr> Павел Васильевич Волобуев   </vt:lpstr>
      <vt:lpstr>Иосиф Ромуальдович Григулевич  </vt:lpstr>
      <vt:lpstr>Александр Иванович Данилов  </vt:lpstr>
      <vt:lpstr>Пётр Андреевич Зайончковский   </vt:lpstr>
      <vt:lpstr> Марк Константинович Касвинов   </vt:lpstr>
      <vt:lpstr>   Александр Иосифович Немировский   </vt:lpstr>
      <vt:lpstr>Эти строки я хочу посвятить ученым историкам: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Анатолий Петрович АЛЕКСАНДРОВ  (1903 – 1994)</dc:title>
  <dc:creator>user</dc:creator>
  <cp:lastModifiedBy>Админ</cp:lastModifiedBy>
  <cp:revision>29</cp:revision>
  <dcterms:created xsi:type="dcterms:W3CDTF">2014-01-19T14:15:33Z</dcterms:created>
  <dcterms:modified xsi:type="dcterms:W3CDTF">2021-02-03T11:40:22Z</dcterms:modified>
</cp:coreProperties>
</file>