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61" r:id="rId3"/>
    <p:sldId id="262" r:id="rId4"/>
    <p:sldId id="259" r:id="rId5"/>
    <p:sldId id="257" r:id="rId6"/>
    <p:sldId id="264" r:id="rId7"/>
    <p:sldId id="265" r:id="rId8"/>
    <p:sldId id="267" r:id="rId9"/>
    <p:sldId id="268" r:id="rId10"/>
    <p:sldId id="269" r:id="rId11"/>
    <p:sldId id="266" r:id="rId12"/>
    <p:sldId id="270" r:id="rId13"/>
    <p:sldId id="280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2CEB-4ECA-4E76-A7C0-114B8861B592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89AB-CA76-45DB-ADDF-BAFE8DB57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2CEB-4ECA-4E76-A7C0-114B8861B592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89AB-CA76-45DB-ADDF-BAFE8DB57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30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2CEB-4ECA-4E76-A7C0-114B8861B592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89AB-CA76-45DB-ADDF-BAFE8DB57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6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2CEB-4ECA-4E76-A7C0-114B8861B592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89AB-CA76-45DB-ADDF-BAFE8DB57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9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2CEB-4ECA-4E76-A7C0-114B8861B592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89AB-CA76-45DB-ADDF-BAFE8DB57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1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2CEB-4ECA-4E76-A7C0-114B8861B592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89AB-CA76-45DB-ADDF-BAFE8DB57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6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2CEB-4ECA-4E76-A7C0-114B8861B592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89AB-CA76-45DB-ADDF-BAFE8DB57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10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2CEB-4ECA-4E76-A7C0-114B8861B592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89AB-CA76-45DB-ADDF-BAFE8DB57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9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2CEB-4ECA-4E76-A7C0-114B8861B592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89AB-CA76-45DB-ADDF-BAFE8DB57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4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2CEB-4ECA-4E76-A7C0-114B8861B592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89AB-CA76-45DB-ADDF-BAFE8DB57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9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2CEB-4ECA-4E76-A7C0-114B8861B592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89AB-CA76-45DB-ADDF-BAFE8DB57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9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552CEB-4ECA-4E76-A7C0-114B8861B592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04C89AB-CA76-45DB-ADDF-BAFE8DB57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6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FCDFA15-0890-4A69-B59D-03D0B0A1F9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присвоении городу Москве почетного звания «город-герой»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(8 мая 1965 г.)</a:t>
            </a:r>
            <a:endParaRPr lang="ru-RU" sz="26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B90AED5-2613-44C8-82F6-801AD4C90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выдающиеся заслуги перед Родиной, массовый героизм, мужество и стойкость, проявленные трудящимися столицы Союза Советских Социалистических Республик города Москвы в борьбе с немецко-фашистскими захватчиками, и в ознаменование 20-летия Победы советского народа в Великой Отечественной войне 1941–1945 гг. присвоить городу Москве почетное звание «город-герой» с вручением ордена Ленина и медали «Золотая звезда»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10555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76D1EB-9126-428A-B560-6B177664DA9B}"/>
              </a:ext>
            </a:extLst>
          </p:cNvPr>
          <p:cNvSpPr txBox="1"/>
          <p:nvPr/>
        </p:nvSpPr>
        <p:spPr>
          <a:xfrm>
            <a:off x="70340" y="74734"/>
            <a:ext cx="476542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Орловско-Брянская и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Можайско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-Малоярославецкая операции: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армия на протяжении месяца сдерживала численно превосходящие силы врага на западных подступах к Москве.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Главнокомандующие: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А.И. Еременко Д.Д. Лелюшенко и К.К. Рокоссовский).</a:t>
            </a:r>
          </a:p>
          <a:p>
            <a:pPr marL="342900" indent="-342900">
              <a:buAutoNum type="arabicParenR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Вяземская: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армия попала в окружение врага и потерпела сокрушительное поражение, потери РККА составили 380 тыс. ранеными и убитыми и 600 тыс. пленными. После этого поражения С.И. Конев был смещен с поста главнокомандующего Западным фронтом.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Главнокомандующие: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С.И. Конев, С.М. Буденный</a:t>
            </a: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04D86E-9976-4068-9B35-7E03F8E3D9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7" t="2126" r="807" b="2432"/>
          <a:stretch/>
        </p:blipFill>
        <p:spPr>
          <a:xfrm>
            <a:off x="4950069" y="74734"/>
            <a:ext cx="7171591" cy="6708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619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76D1EB-9126-428A-B560-6B177664DA9B}"/>
              </a:ext>
            </a:extLst>
          </p:cNvPr>
          <p:cNvSpPr txBox="1"/>
          <p:nvPr/>
        </p:nvSpPr>
        <p:spPr>
          <a:xfrm>
            <a:off x="70340" y="197346"/>
            <a:ext cx="476542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Тульская и Наро-Фоминская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декабре 1941 г. Красной Армии удалось остановить наступление немецкой армии на южных подступах к Москве. Это были последние попытка немцев прорваться к Москве. Главнокомандующие: Г.К. Жуков, Д.Д. Рокоссовский</a:t>
            </a:r>
            <a:endParaRPr lang="ru-RU" sz="2200" dirty="0"/>
          </a:p>
          <a:p>
            <a:pPr marL="342900" indent="-342900">
              <a:buAutoNum type="arabicParenR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Калининская и Клин-Солнечногорская операции: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оборонительные операция на северо-западном крыле Западного фронта. РККА удалось сдержать натиск врага, а затем (с декабря 41 г.) перейти в контрнаступление. Главнокомандующий: С.И. Конев и Д.Д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Лелюшенко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04D86E-9976-4068-9B35-7E03F8E3D9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7" t="2126" r="807" b="2432"/>
          <a:stretch/>
        </p:blipFill>
        <p:spPr>
          <a:xfrm>
            <a:off x="4950069" y="74734"/>
            <a:ext cx="7171591" cy="6708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652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15888"/>
            <a:ext cx="12068907" cy="60508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ноября 1941 г. – военный парад в Москве</a:t>
            </a:r>
          </a:p>
        </p:txBody>
      </p:sp>
      <p:pic>
        <p:nvPicPr>
          <p:cNvPr id="6" name="Picture 4" descr="http://cdn.fishki.net/upload/post/2018/02/19/2516877/tn/9ce2ce4ec92154526bbd8e4494688aa8.jpg">
            <a:extLst>
              <a:ext uri="{FF2B5EF4-FFF2-40B4-BE49-F238E27FC236}">
                <a16:creationId xmlns:a16="http://schemas.microsoft.com/office/drawing/2014/main" id="{1BCA9BA1-09D7-4903-8255-9A95F11FC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14" y="833748"/>
            <a:ext cx="8903677" cy="5908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38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61073" y="0"/>
            <a:ext cx="7130927" cy="6787662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FF0000"/>
                </a:solidFill>
              </a:rPr>
              <a:t>Контрнаступления Красной армии</a:t>
            </a:r>
            <a:br>
              <a:rPr lang="ru-RU" sz="2600" dirty="0">
                <a:solidFill>
                  <a:srgbClr val="FF0000"/>
                </a:solidFill>
              </a:rPr>
            </a:br>
            <a:r>
              <a:rPr lang="ru-RU" sz="2600" dirty="0">
                <a:solidFill>
                  <a:srgbClr val="FF0000"/>
                </a:solidFill>
              </a:rPr>
              <a:t>5-10 декабря 1941 г.</a:t>
            </a:r>
            <a:br>
              <a:rPr lang="ru-RU" sz="2600" dirty="0">
                <a:solidFill>
                  <a:srgbClr val="FF0000"/>
                </a:solidFill>
              </a:rPr>
            </a:b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первые дни наступления наши войска освободили свыше 400 населенных пунктов. Гитлеровцы потеряли на поле боя более 30 тыс. солдат и офицеров, 650 танков, около 5 тыс. автомашин, свыше 600 орудий и минометов. </a:t>
            </a:r>
            <a:b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Освобождены горда: Истра, Солнечногорск, Епифань, Ясная Поляна, Ефремов, Клин, Богородск, Калинин, Алексин, Таруса, Волоколамск, Наро-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Козельск, Калуга,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Белёв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Старица</a:t>
            </a:r>
            <a:r>
              <a:rPr lang="ru-RU" sz="2600" dirty="0"/>
              <a:t>600 орудий и минометов. </a:t>
            </a:r>
          </a:p>
        </p:txBody>
      </p:sp>
      <p:pic>
        <p:nvPicPr>
          <p:cNvPr id="2050" name="Picture 2" descr="http://history.niv.ru/images/enc-vov/004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2"/>
          <a:stretch/>
        </p:blipFill>
        <p:spPr bwMode="auto">
          <a:xfrm>
            <a:off x="0" y="0"/>
            <a:ext cx="5061073" cy="67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95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569325" cy="2060575"/>
          </a:xfrm>
        </p:spPr>
        <p:txBody>
          <a:bodyPr>
            <a:noAutofit/>
          </a:bodyPr>
          <a:lstStyle/>
          <a:p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20 апреля 1942 г. 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/>
              <a:t>Завершилась Московская битва:</a:t>
            </a:r>
            <a:br>
              <a:rPr lang="ru-RU" sz="2000" dirty="0"/>
            </a:br>
            <a:r>
              <a:rPr lang="ru-RU" sz="2000" dirty="0"/>
              <a:t>1.Противник был отброшен на запад 100—250 км. </a:t>
            </a:r>
            <a:br>
              <a:rPr lang="ru-RU" sz="2000" dirty="0"/>
            </a:br>
            <a:r>
              <a:rPr lang="ru-RU" sz="2000" dirty="0"/>
              <a:t>2.Сорван гитлеровский план "молниеносной войны", </a:t>
            </a:r>
            <a:br>
              <a:rPr lang="ru-RU" sz="2000" dirty="0"/>
            </a:br>
            <a:r>
              <a:rPr lang="ru-RU" sz="2000" dirty="0"/>
              <a:t>3.Развенчан миф о непобедимости немецко-фашистской армии.</a:t>
            </a:r>
          </a:p>
        </p:txBody>
      </p:sp>
      <p:pic>
        <p:nvPicPr>
          <p:cNvPr id="1026" name="Picture 2" descr="http://artyushenkooleg.ru/wp-oleg/wp-content/uploads/2016/12/bitva-pod-moskvoi-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" y="121586"/>
            <a:ext cx="12031144" cy="63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02F651-64A4-48C2-8672-675A3E4D40AA}"/>
              </a:ext>
            </a:extLst>
          </p:cNvPr>
          <p:cNvSpPr txBox="1"/>
          <p:nvPr/>
        </p:nvSpPr>
        <p:spPr>
          <a:xfrm>
            <a:off x="80428" y="5289864"/>
            <a:ext cx="1199857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</a:rPr>
              <a:t>20 апреля 1942 г. </a:t>
            </a:r>
            <a:r>
              <a:rPr lang="en-US" sz="2200" dirty="0">
                <a:solidFill>
                  <a:srgbClr val="FF0000"/>
                </a:solidFill>
              </a:rPr>
              <a:t>- </a:t>
            </a:r>
            <a:r>
              <a:rPr lang="ru-RU" sz="2200" dirty="0"/>
              <a:t>Завершилась Московская битва:</a:t>
            </a:r>
            <a:br>
              <a:rPr lang="ru-RU" sz="2200" dirty="0"/>
            </a:br>
            <a:r>
              <a:rPr lang="ru-RU" sz="2200" dirty="0"/>
              <a:t>1.Противник был отброшен на запад 100—250 км. </a:t>
            </a:r>
            <a:br>
              <a:rPr lang="ru-RU" sz="2200" dirty="0"/>
            </a:br>
            <a:r>
              <a:rPr lang="ru-RU" sz="2200" dirty="0"/>
              <a:t>2.Сорван гитлеровский план "молниеносной войны", </a:t>
            </a:r>
            <a:br>
              <a:rPr lang="ru-RU" sz="2200" dirty="0"/>
            </a:br>
            <a:r>
              <a:rPr lang="ru-RU" sz="2200" dirty="0"/>
              <a:t>3.Развенчан миф о непобедимости немецко-фашистской армии.</a:t>
            </a:r>
          </a:p>
        </p:txBody>
      </p:sp>
    </p:spTree>
    <p:extLst>
      <p:ext uri="{BB962C8B-B14F-4D97-AF65-F5344CB8AC3E}">
        <p14:creationId xmlns:p14="http://schemas.microsoft.com/office/powerpoint/2010/main" val="403188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4495862-D6CE-4CEB-9975-0C44885A6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Московская битва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0E61D07-CEED-42C6-A126-6D849B3E7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www.worldoftanks-wot.ru/wp-content/uploads/2016/11/%D0%92%D0%BE%D0%B5%D0%BD%D0%BD%D0%BE%D0%B5-%D0%BD%D0%B5%D0%B1%D0%BE-%D0%9C%D0%BE%D1%81%D0%BA%D0%B2%D1%8B.jpg">
            <a:extLst>
              <a:ext uri="{FF2B5EF4-FFF2-40B4-BE49-F238E27FC236}">
                <a16:creationId xmlns:a16="http://schemas.microsoft.com/office/drawing/2014/main" id="{C3A9B866-3625-4499-A3CA-06D9D780B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0"/>
          <a:stretch/>
        </p:blipFill>
        <p:spPr bwMode="auto">
          <a:xfrm>
            <a:off x="3640667" y="873252"/>
            <a:ext cx="7930009" cy="512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67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427D13-ED04-41CC-9682-97A79753522D}"/>
              </a:ext>
            </a:extLst>
          </p:cNvPr>
          <p:cNvSpPr txBox="1"/>
          <p:nvPr/>
        </p:nvSpPr>
        <p:spPr>
          <a:xfrm>
            <a:off x="246185" y="237393"/>
            <a:ext cx="1163222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dirty="0"/>
              <a:t>План </a:t>
            </a:r>
            <a:r>
              <a:rPr lang="ru-RU" sz="3000" dirty="0">
                <a:solidFill>
                  <a:srgbClr val="FF0000"/>
                </a:solidFill>
              </a:rPr>
              <a:t>блицкрига («молниеносной войны») </a:t>
            </a:r>
            <a:r>
              <a:rPr lang="ru-RU" sz="3000" dirty="0"/>
              <a:t>предполагал взятие Москвы в течение первых трёх или четырёх месяцев войны. Предполагалось, что Москву до наступления морозов удастся захватить Москву и взять в плен советское правительство. </a:t>
            </a:r>
          </a:p>
          <a:p>
            <a:r>
              <a:rPr lang="ru-RU" sz="3000" dirty="0"/>
              <a:t>Однако, несмотря на успехи вермахта в первые месяцы войны, усилившееся сопротивление советских войск помешало его выполнению. Таким образом, немецкое наступление на Москву началось только </a:t>
            </a:r>
            <a:r>
              <a:rPr lang="ru-RU" sz="3000" dirty="0">
                <a:solidFill>
                  <a:srgbClr val="FF0000"/>
                </a:solidFill>
              </a:rPr>
              <a:t>30 сентября</a:t>
            </a:r>
            <a:endParaRPr lang="ru-RU" sz="3000" dirty="0"/>
          </a:p>
          <a:p>
            <a:r>
              <a:rPr lang="ru-RU" sz="3000" dirty="0"/>
              <a:t>Немецкая операция по захвату Москвы получила название </a:t>
            </a:r>
            <a:r>
              <a:rPr lang="ru-RU" sz="3000" dirty="0">
                <a:solidFill>
                  <a:srgbClr val="FF0000"/>
                </a:solidFill>
              </a:rPr>
              <a:t>«Тайфун». </a:t>
            </a:r>
            <a:r>
              <a:rPr lang="ru-RU" sz="3000" dirty="0"/>
              <a:t>Днем взятия Москвы было назначено 7 ноября</a:t>
            </a:r>
          </a:p>
          <a:p>
            <a:r>
              <a:rPr lang="ru-RU" sz="3000" dirty="0"/>
              <a:t>Операция «Тайфун» по замыслу Гитлера должна была стать концом войны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323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6B170-63DF-4946-A164-697E43261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44196" cy="460118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Периодизация Московской битвы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40923C-A2FA-4AA2-BAFC-BF076D398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914" y="281355"/>
            <a:ext cx="8017932" cy="2250830"/>
          </a:xfrm>
        </p:spPr>
        <p:txBody>
          <a:bodyPr/>
          <a:lstStyle/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 сентября – 5декабря 1941года – оборонительный период.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- 30 сентября – конец октября 1941 год – первое наступление группы армий «Центр»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- 15-18 ноября – 4 декабря 1941 года – второе наступление группы армий «Центр»  </a:t>
            </a: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декабря 1941г.-20 апреля 1942года – наступательный период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D95689-371E-4932-939B-1F42343E5F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7"/>
          <a:stretch/>
        </p:blipFill>
        <p:spPr>
          <a:xfrm>
            <a:off x="3587914" y="3424429"/>
            <a:ext cx="3962405" cy="2901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9691E1-9656-49CD-AE0B-90AFD2AABB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/>
          <a:stretch/>
        </p:blipFill>
        <p:spPr>
          <a:xfrm>
            <a:off x="7841118" y="3424429"/>
            <a:ext cx="3764728" cy="2901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37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6">
            <a:extLst>
              <a:ext uri="{FF2B5EF4-FFF2-40B4-BE49-F238E27FC236}">
                <a16:creationId xmlns:a16="http://schemas.microsoft.com/office/drawing/2014/main" id="{31E3F34A-3F68-480C-9F77-53D745EFD2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613571"/>
              </p:ext>
            </p:extLst>
          </p:nvPr>
        </p:nvGraphicFramePr>
        <p:xfrm>
          <a:off x="191966" y="774699"/>
          <a:ext cx="11808068" cy="5308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812">
                  <a:extLst>
                    <a:ext uri="{9D8B030D-6E8A-4147-A177-3AD203B41FA5}">
                      <a16:colId xmlns:a16="http://schemas.microsoft.com/office/drawing/2014/main" val="1704019600"/>
                    </a:ext>
                  </a:extLst>
                </a:gridCol>
                <a:gridCol w="4442128">
                  <a:extLst>
                    <a:ext uri="{9D8B030D-6E8A-4147-A177-3AD203B41FA5}">
                      <a16:colId xmlns:a16="http://schemas.microsoft.com/office/drawing/2014/main" val="3625852372"/>
                    </a:ext>
                  </a:extLst>
                </a:gridCol>
                <a:gridCol w="4442128">
                  <a:extLst>
                    <a:ext uri="{9D8B030D-6E8A-4147-A177-3AD203B41FA5}">
                      <a16:colId xmlns:a16="http://schemas.microsoft.com/office/drawing/2014/main" val="1721351004"/>
                    </a:ext>
                  </a:extLst>
                </a:gridCol>
              </a:tblGrid>
              <a:tr h="57413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для сравнения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СССР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фашистов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491179"/>
                  </a:ext>
                </a:extLst>
              </a:tr>
              <a:tr h="104008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Численный состав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1250 тыс. человек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1900 тыс. человек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8331600"/>
                  </a:ext>
                </a:extLst>
              </a:tr>
              <a:tr h="104008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Орудий и минометов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7600 орудий и минометов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тыс. орудий и минометов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786772"/>
                  </a:ext>
                </a:extLst>
              </a:tr>
              <a:tr h="104008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Танков</a:t>
                      </a:r>
                    </a:p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990 танков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1700 танков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8012194"/>
                  </a:ext>
                </a:extLst>
              </a:tr>
              <a:tr h="104008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Самолетов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1200-1390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6196915"/>
                  </a:ext>
                </a:extLst>
              </a:tr>
              <a:tr h="574131">
                <a:tc gridSpan="3"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Вывод: ????????????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410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24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7FEEBB-9795-459D-BD9A-E05372E9B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"/>
          <a:stretch/>
        </p:blipFill>
        <p:spPr>
          <a:xfrm>
            <a:off x="418402" y="0"/>
            <a:ext cx="11355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3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F3A998-ACA1-49D9-A8BC-DE5F1B62C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8" y="165038"/>
            <a:ext cx="4784237" cy="65279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5AC2D9-DFA8-4CAD-B439-6F0BD1A74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r="18163"/>
          <a:stretch/>
        </p:blipFill>
        <p:spPr>
          <a:xfrm>
            <a:off x="5205759" y="165038"/>
            <a:ext cx="6911141" cy="65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732517D9-3ECE-4E67-AD8C-95B29AD240D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" y="100867"/>
            <a:ext cx="5946761" cy="595703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854925-3E8D-4865-9AE1-B8988DEF51AC}"/>
              </a:ext>
            </a:extLst>
          </p:cNvPr>
          <p:cNvSpPr txBox="1"/>
          <p:nvPr/>
        </p:nvSpPr>
        <p:spPr>
          <a:xfrm>
            <a:off x="131885" y="210144"/>
            <a:ext cx="5495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F748C9-421B-48A0-84E7-6E9780D5A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89" y="651496"/>
            <a:ext cx="5953765" cy="61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6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75F93A-CADB-42A8-AD31-1A82A3079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67936"/>
            <a:ext cx="7249712" cy="4750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3E4D12-0E80-483E-992C-13FD1A24A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797" y="1934308"/>
            <a:ext cx="7088695" cy="4855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8821879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123</TotalTime>
  <Words>643</Words>
  <Application>Microsoft Office PowerPoint</Application>
  <PresentationFormat>Широкоэкранный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Corbel</vt:lpstr>
      <vt:lpstr>Times New Roman</vt:lpstr>
      <vt:lpstr>Wingdings 2</vt:lpstr>
      <vt:lpstr>Рамка</vt:lpstr>
      <vt:lpstr>О присвоении городу Москве почетного звания «город-герой»  (8 мая 1965 г.)</vt:lpstr>
      <vt:lpstr>Московская битва</vt:lpstr>
      <vt:lpstr>Презентация PowerPoint</vt:lpstr>
      <vt:lpstr>Периодизация Московской битвы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 ноября 1941 г. – военный парад в Москве</vt:lpstr>
      <vt:lpstr>Контрнаступления Красной армии 5-10 декабря 1941 г.  За первые дни наступления наши войска освободили свыше 400 населенных пунктов. Гитлеровцы потеряли на поле боя более 30 тыс. солдат и офицеров, 650 танков, около 5 тыс. автомашин, свыше 600 орудий и минометов.   Освобождены горда: Истра, Солнечногорск, Епифань, Ясная Поляна, Ефремов, Клин, Богородск, Калинин, Алексин, Таруса, Волоколамск, Наро- Фоминск, Козельск, Калуга, Белёв, Старица600 орудий и минометов. </vt:lpstr>
      <vt:lpstr> 20 апреля 1942 г.  Завершилась Московская битва: 1.Противник был отброшен на запад 100—250 км.  2.Сорван гитлеровский план "молниеносной войны",  3.Развенчан миф о непобедимости немецко-фашистской армии.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Home</cp:lastModifiedBy>
  <cp:revision>14</cp:revision>
  <dcterms:created xsi:type="dcterms:W3CDTF">2021-10-18T20:18:30Z</dcterms:created>
  <dcterms:modified xsi:type="dcterms:W3CDTF">2024-10-26T15:24:44Z</dcterms:modified>
</cp:coreProperties>
</file>