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6" r:id="rId10"/>
    <p:sldId id="267" r:id="rId11"/>
    <p:sldId id="268" r:id="rId12"/>
    <p:sldId id="264" r:id="rId13"/>
    <p:sldId id="265" r:id="rId14"/>
    <p:sldId id="269" r:id="rId15"/>
    <p:sldId id="270" r:id="rId16"/>
    <p:sldId id="281" r:id="rId17"/>
    <p:sldId id="282" r:id="rId18"/>
    <p:sldId id="271" r:id="rId19"/>
    <p:sldId id="272" r:id="rId20"/>
    <p:sldId id="274" r:id="rId21"/>
    <p:sldId id="283" r:id="rId22"/>
    <p:sldId id="275" r:id="rId23"/>
    <p:sldId id="273" r:id="rId24"/>
    <p:sldId id="280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51A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9" autoAdjust="0"/>
    <p:restoredTop sz="9466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28A8B07-1592-40E1-858C-9295844B5E3C}" type="datetimeFigureOut">
              <a:rPr lang="ru-RU"/>
              <a:pPr>
                <a:defRPr/>
              </a:pPr>
              <a:t>26.10.2024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BB01DD2-BD3F-4CFC-960E-99CCEB80B6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050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62EACA-F5C2-469B-BF81-C6D48FBAC82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21DE14-5D81-45E3-B548-9B13BE9CAC4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7F43CF-AB17-4B0C-AA83-F2D6366C6FD6}" type="datetimeFigureOut">
              <a:rPr lang="ru-RU"/>
              <a:pPr>
                <a:defRPr/>
              </a:pPr>
              <a:t>26.10.2024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A77DC1-EF3B-46ED-B3AA-B85A98DA99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C87E5-2E35-4971-933D-9AA71EFD9371}" type="datetimeFigureOut">
              <a:rPr lang="ru-RU"/>
              <a:pPr>
                <a:defRPr/>
              </a:pPr>
              <a:t>26.10.2024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D730F-3182-46E4-BA34-F10FB12319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FBE32-06FF-4C6F-B1F7-DA296A9BB328}" type="datetimeFigureOut">
              <a:rPr lang="ru-RU"/>
              <a:pPr>
                <a:defRPr/>
              </a:pPr>
              <a:t>26.10.2024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13B90-8CF1-4F3E-AFA5-2D9F7123D1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C7FBA-8DC6-47DF-8319-BDD72D91BF25}" type="datetimeFigureOut">
              <a:rPr lang="ru-RU"/>
              <a:pPr>
                <a:defRPr/>
              </a:pPr>
              <a:t>26.10.2024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153CD-E41D-401C-8491-36AAA35BD2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835119-C33C-4C52-B111-89673DB681D6}" type="datetimeFigureOut">
              <a:rPr lang="ru-RU"/>
              <a:pPr>
                <a:defRPr/>
              </a:pPr>
              <a:t>26.10.2024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2DCCF9-B360-48B7-8FAE-87A7595AED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33981-5CED-455E-B311-17AE0BEA0D8F}" type="datetimeFigureOut">
              <a:rPr lang="ru-RU"/>
              <a:pPr>
                <a:defRPr/>
              </a:pPr>
              <a:t>26.10.2024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76ED0-867D-41BA-9B6D-CD7F5443C2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A0DE5D-E3EC-45EC-B66C-6B8A6BD9487F}" type="datetimeFigureOut">
              <a:rPr lang="ru-RU"/>
              <a:pPr>
                <a:defRPr/>
              </a:pPr>
              <a:t>26.10.2024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2002D6-573A-45C8-BD1D-EC9BBDFE1F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A652A-FC64-417B-BECF-C5E3F2678A62}" type="datetimeFigureOut">
              <a:rPr lang="ru-RU"/>
              <a:pPr>
                <a:defRPr/>
              </a:pPr>
              <a:t>26.10.2024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B1F7D-4620-49F4-AA7A-5CFB069204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A7D9A8-6F0B-4B59-ADDC-FE2263C52DF5}" type="datetimeFigureOut">
              <a:rPr lang="ru-RU"/>
              <a:pPr>
                <a:defRPr/>
              </a:pPr>
              <a:t>26.10.2024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9E9F4E-6C29-4714-A39C-23085E6343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AAC6B2-47F4-43C2-BC51-AD461DC1448F}" type="datetimeFigureOut">
              <a:rPr lang="ru-RU"/>
              <a:pPr>
                <a:defRPr/>
              </a:pPr>
              <a:t>26.10.2024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24E512-DD33-4388-98E5-59FA7B53F3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345C30-3AE2-4700-9EA0-AE5B72039D44}" type="datetimeFigureOut">
              <a:rPr lang="ru-RU"/>
              <a:pPr>
                <a:defRPr/>
              </a:pPr>
              <a:t>26.10.2024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6EB199-8C6C-4621-A424-587F0B00D8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239ADF3-90FF-4600-BB71-C99F040C7533}" type="datetimeFigureOut">
              <a:rPr lang="ru-RU"/>
              <a:pPr>
                <a:defRPr/>
              </a:pPr>
              <a:t>26.10.2024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140C887-9030-428B-9654-461DC94402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22" r:id="rId5"/>
    <p:sldLayoutId id="2147483717" r:id="rId6"/>
    <p:sldLayoutId id="2147483723" r:id="rId7"/>
    <p:sldLayoutId id="2147483724" r:id="rId8"/>
    <p:sldLayoutId id="2147483725" r:id="rId9"/>
    <p:sldLayoutId id="2147483716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33A2C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B58B8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C3986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3.jpeg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5%D1%82%D1%80%D0%BE%D0%BF%D0%B0%D0%B2%D0%BB%D0%BE%D0%B2%D1%81%D0%BA%D0%B0%D1%8F_%D0%BA%D1%80%D0%B5%D0%BF%D0%BE%D1%81%D1%82%D1%8C" TargetMode="External"/><Relationship Id="rId2" Type="http://schemas.openxmlformats.org/officeDocument/2006/relationships/hyperlink" Target="http://ru.wikipedia.org/wiki/%D0%97%D0%B8%D0%BC%D0%BD%D0%B8%D0%B9_%D0%B4%D0%B2%D0%BE%D1%80%D0%B5%D1%86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C%D0%BE%D1%80%D0%B4%D0%B2%D0%B8%D0%BD%D0%BE%D0%B2,_%D0%A1%D0%B5%D0%BC%D1%91%D0%BD_%D0%98%D0%B2%D0%B0%D0%BD%D0%BE%D0%B2%D0%B8%D1%87" TargetMode="External"/><Relationship Id="rId5" Type="http://schemas.openxmlformats.org/officeDocument/2006/relationships/hyperlink" Target="http://ru.wikipedia.org/wiki/%D0%A1%D0%BF%D0%B5%D1%80%D0%B0%D0%BD%D1%81%D0%BA%D0%B8%D0%B9,_%D0%9C%D0%B8%D1%85%D0%B0%D0%B8%D0%BB_%D0%9C%D0%B8%D1%85%D0%B0%D0%B9%D0%BB%D0%BE%D0%B2%D0%B8%D1%87" TargetMode="External"/><Relationship Id="rId4" Type="http://schemas.openxmlformats.org/officeDocument/2006/relationships/hyperlink" Target="http://ru.wikipedia.org/wiki/%D0%A2%D1%80%D1%83%D0%B1%D0%B5%D1%86%D0%BA%D0%BE%D0%B9,_%D0%A1%D0%B5%D1%80%D0%B3%D0%B5%D0%B9_%D0%9F%D0%B5%D1%82%D1%80%D0%BE%D0%B2%D0%B8%D1%87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ru.wikipedia.org/wiki/%D0%A4%D0%B0%D0%B9%D0%BB:DecembristsExecutionMonument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hyperlink" Target="http://ru.wikipedia.org/wiki/%D0%A4%D0%B0%D0%B9%D0%BB:DecembristsExecutionPlaque.jpg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8%D0%BA%D0%BE%D0%BB%D0%B0%D0%B9_I" TargetMode="External"/><Relationship Id="rId2" Type="http://schemas.openxmlformats.org/officeDocument/2006/relationships/hyperlink" Target="http://ru.wikipedia.org/wiki/%D0%9F%D0%B5%D1%82%D0%B5%D1%80%D0%B1%D1%83%D1%80%D0%B3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0" y="785813"/>
            <a:ext cx="7407275" cy="16144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i="1" dirty="0">
                <a:solidFill>
                  <a:schemeClr val="tx2">
                    <a:satMod val="130000"/>
                  </a:schemeClr>
                </a:solidFill>
              </a:rPr>
              <a:t>ВОССТАНИЕ ДЕКАБРИСТОВ</a:t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>14(26) декабря</a:t>
            </a:r>
            <a:r>
              <a:rPr lang="ru-RU" b="1" dirty="0">
                <a:solidFill>
                  <a:srgbClr val="0070C0"/>
                </a:solidFill>
              </a:rPr>
              <a:t> 1825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88024" y="5654480"/>
            <a:ext cx="4000500" cy="1014879"/>
          </a:xfrm>
        </p:spPr>
        <p:txBody>
          <a:bodyPr>
            <a:normAutofit fontScale="62500" lnSpcReduction="20000"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Разработка учителя истории и обществознания МОУ «СОШ№3»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с.п</a:t>
            </a:r>
            <a:r>
              <a:rPr lang="ru-RU" dirty="0"/>
              <a:t>. Баксаненок </a:t>
            </a:r>
            <a:r>
              <a:rPr lang="ru-RU" dirty="0" err="1"/>
              <a:t>Батырговой</a:t>
            </a:r>
            <a:r>
              <a:rPr lang="ru-RU" dirty="0"/>
              <a:t> А.Х.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7" name="Рисунок 6" descr="300px-Kolman_decembris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58507">
            <a:off x="1525087" y="2824093"/>
            <a:ext cx="3906217" cy="2643207"/>
          </a:xfrm>
          <a:prstGeom prst="rect">
            <a:avLst/>
          </a:prstGeom>
          <a:ln w="2286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ryle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142852"/>
            <a:ext cx="2714612" cy="34361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7" descr="Каховский  Петр Григорьеви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14282" y="214290"/>
            <a:ext cx="2786082" cy="35553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а.бестужев-марленский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214290"/>
            <a:ext cx="2959738" cy="35766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а. муравьев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3295650"/>
            <a:ext cx="3071834" cy="35623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obolensk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1670" y="3286100"/>
            <a:ext cx="2571768" cy="3571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285720" y="2928934"/>
            <a:ext cx="2571768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П.Г.Каховский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2857496"/>
            <a:ext cx="2714644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К.Ф.Рылеев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14876" y="6143644"/>
            <a:ext cx="3071834" cy="7143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А. Муравьев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14678" y="3000372"/>
            <a:ext cx="2643206" cy="7143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А. Бестужев - Марлинский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928794" y="6143644"/>
            <a:ext cx="2643206" cy="7143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Е. Оболенский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люс 1"/>
          <p:cNvSpPr/>
          <p:nvPr/>
        </p:nvSpPr>
        <p:spPr>
          <a:xfrm>
            <a:off x="0" y="2500306"/>
            <a:ext cx="1643074" cy="1428760"/>
          </a:xfrm>
          <a:prstGeom prst="mathPlus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" name="Рисунок 3" descr="луни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22" y="2071678"/>
            <a:ext cx="2214578" cy="30718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00188" y="2214563"/>
            <a:ext cx="4572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4400">
                <a:latin typeface="Corbel" pitchFamily="34" charset="0"/>
              </a:rPr>
              <a:t>  </a:t>
            </a:r>
            <a:r>
              <a:rPr lang="ru-RU" sz="4400">
                <a:solidFill>
                  <a:srgbClr val="7030A0"/>
                </a:solidFill>
                <a:latin typeface="Corbel" pitchFamily="34" charset="0"/>
              </a:rPr>
              <a:t>С.П.</a:t>
            </a:r>
            <a:r>
              <a:rPr lang="ru-RU" sz="4400" b="1" i="1">
                <a:solidFill>
                  <a:srgbClr val="7030A0"/>
                </a:solidFill>
                <a:latin typeface="Corbel" pitchFamily="34" charset="0"/>
              </a:rPr>
              <a:t>Трубецкой</a:t>
            </a:r>
          </a:p>
          <a:p>
            <a:pPr>
              <a:buFont typeface="Courier New" pitchFamily="49" charset="0"/>
              <a:buChar char="o"/>
            </a:pPr>
            <a:r>
              <a:rPr lang="ru-RU" sz="4400" b="1" i="1">
                <a:solidFill>
                  <a:srgbClr val="7030A0"/>
                </a:solidFill>
                <a:latin typeface="Corbel" pitchFamily="34" charset="0"/>
              </a:rPr>
              <a:t>  М.С. Лунин</a:t>
            </a:r>
          </a:p>
          <a:p>
            <a:pPr>
              <a:buFont typeface="Courier New" pitchFamily="49" charset="0"/>
              <a:buChar char="o"/>
            </a:pPr>
            <a:r>
              <a:rPr lang="ru-RU" sz="4400" b="1" i="1">
                <a:solidFill>
                  <a:srgbClr val="7030A0"/>
                </a:solidFill>
                <a:latin typeface="Corbel" pitchFamily="34" charset="0"/>
              </a:rPr>
              <a:t>  Н.М. Муравьев</a:t>
            </a:r>
          </a:p>
        </p:txBody>
      </p:sp>
      <p:pic>
        <p:nvPicPr>
          <p:cNvPr id="5" name="Рисунок 4" descr="трубецко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0"/>
            <a:ext cx="2428892" cy="30718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Муравьев М.Н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3734896"/>
            <a:ext cx="2357454" cy="31231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857488" y="0"/>
            <a:ext cx="3929090" cy="135732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/>
              <a:t>ВЛАСТЬ В ДЕРЖАВАХ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857488" y="1428736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5822165" y="1393017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Волна 8"/>
          <p:cNvSpPr/>
          <p:nvPr/>
        </p:nvSpPr>
        <p:spPr>
          <a:xfrm>
            <a:off x="1071563" y="1928813"/>
            <a:ext cx="3429000" cy="142875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ДЕРЖАВНАЯ ДУМА</a:t>
            </a:r>
          </a:p>
        </p:txBody>
      </p:sp>
      <p:sp>
        <p:nvSpPr>
          <p:cNvPr id="10" name="Волна 9"/>
          <p:cNvSpPr/>
          <p:nvPr/>
        </p:nvSpPr>
        <p:spPr>
          <a:xfrm>
            <a:off x="5500688" y="2071688"/>
            <a:ext cx="3357562" cy="142875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ПАЛАТА ВЫБОРНЫХ ДЕПУТАТОВ</a:t>
            </a: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2786050" y="3571876"/>
            <a:ext cx="4357718" cy="135732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Верховная власть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НАРОДОВЕЧЕ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786050" y="4786322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143636" y="4786322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Лента лицом вниз 16"/>
          <p:cNvSpPr/>
          <p:nvPr/>
        </p:nvSpPr>
        <p:spPr>
          <a:xfrm>
            <a:off x="142875" y="5214938"/>
            <a:ext cx="4429125" cy="1214437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ВЕРХОВНАЯ ДУМА</a:t>
            </a:r>
          </a:p>
        </p:txBody>
      </p:sp>
      <p:sp>
        <p:nvSpPr>
          <p:cNvPr id="18" name="Лента лицом вниз 17"/>
          <p:cNvSpPr/>
          <p:nvPr/>
        </p:nvSpPr>
        <p:spPr>
          <a:xfrm>
            <a:off x="4714875" y="5143500"/>
            <a:ext cx="4429125" cy="1285875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ПАЛАТА НАРОДНЫХ ПРЕДСТАВИТЕЛЕЙ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9" grpId="0" build="allAtOnce" animBg="1"/>
      <p:bldP spid="10" grpId="0" build="allAtOnce" animBg="1"/>
      <p:bldP spid="17" grpId="0" build="allAtOnce" animBg="1"/>
      <p:bldP spid="18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88" y="571500"/>
            <a:ext cx="8215312" cy="54006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>
                <a:solidFill>
                  <a:schemeClr val="tx2">
                    <a:satMod val="130000"/>
                  </a:schemeClr>
                </a:solidFill>
              </a:rPr>
              <a:t>Все должности в государстве выборные. Отмена </a:t>
            </a:r>
            <a:r>
              <a:rPr lang="ru-RU" sz="4800" i="1" dirty="0">
                <a:solidFill>
                  <a:srgbClr val="C00000"/>
                </a:solidFill>
              </a:rPr>
              <a:t>Крепостного права. </a:t>
            </a:r>
            <a:r>
              <a:rPr lang="ru-RU" sz="4800" dirty="0">
                <a:solidFill>
                  <a:schemeClr val="tx2">
                    <a:satMod val="130000"/>
                  </a:schemeClr>
                </a:solidFill>
              </a:rPr>
              <a:t>Равенство всех перед законом, уничтожение сословий. Введение гражданских прав и свобод.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1071546"/>
            <a:ext cx="7858180" cy="254375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Южное общество</a:t>
            </a:r>
            <a:b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dirty="0">
                <a:solidFill>
                  <a:srgbClr val="0070C0"/>
                </a:solidFill>
              </a:rPr>
              <a:t>(1821 – 1825)</a:t>
            </a:r>
            <a:br>
              <a:rPr lang="ru-RU" sz="48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800" i="1" dirty="0">
                <a:solidFill>
                  <a:srgbClr val="7030A0"/>
                </a:solidFill>
              </a:rPr>
              <a:t>Место: </a:t>
            </a:r>
            <a:r>
              <a:rPr lang="ru-RU" sz="4800" dirty="0">
                <a:solidFill>
                  <a:schemeClr val="tx2">
                    <a:satMod val="130000"/>
                  </a:schemeClr>
                </a:solidFill>
              </a:rPr>
              <a:t>Украина</a:t>
            </a:r>
            <a:br>
              <a:rPr lang="ru-RU" sz="4800" dirty="0">
                <a:solidFill>
                  <a:schemeClr val="tx2">
                    <a:satMod val="130000"/>
                  </a:schemeClr>
                </a:solidFill>
              </a:rPr>
            </a:br>
            <a:endParaRPr lang="ru-RU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7407275" cy="3429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/>
              <a:t>Документ: </a:t>
            </a:r>
            <a:r>
              <a:rPr lang="ru-RU" sz="3200" dirty="0"/>
              <a:t>«Русская правда»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/>
              <a:t>Автор документа</a:t>
            </a:r>
            <a:r>
              <a:rPr lang="ru-RU" sz="3200" dirty="0"/>
              <a:t>: П.Пестель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/>
              <a:t>Цели: </a:t>
            </a:r>
            <a:r>
              <a:rPr lang="ru-RU" sz="3200" dirty="0"/>
              <a:t>Установление республики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/>
              <a:t>	</a:t>
            </a:r>
            <a:r>
              <a:rPr lang="ru-RU" sz="3200" b="1" dirty="0">
                <a:solidFill>
                  <a:srgbClr val="C00000"/>
                </a:solidFill>
              </a:rPr>
              <a:t>Россия – единое государство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786063" y="285750"/>
            <a:ext cx="4357687" cy="15001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/>
              <a:t>ВЛАСТЬ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678893" y="2035959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" idx="2"/>
          </p:cNvCxnSpPr>
          <p:nvPr/>
        </p:nvCxnSpPr>
        <p:spPr>
          <a:xfrm rot="16200000" flipH="1">
            <a:off x="3745997" y="2817312"/>
            <a:ext cx="2473541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6143636" y="1785926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071538" y="2928934"/>
            <a:ext cx="2714644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ЗАКОНОДАТЕЛЬНАЯ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4143380"/>
            <a:ext cx="2643206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ИСПОЛНИТЕЛЬНАЯ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72198" y="2786058"/>
            <a:ext cx="2857520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КОНТРОЛИРУЮЩАЯ</a:t>
            </a:r>
          </a:p>
        </p:txBody>
      </p:sp>
      <p:cxnSp>
        <p:nvCxnSpPr>
          <p:cNvPr id="15" name="Прямая со стрелкой 14"/>
          <p:cNvCxnSpPr>
            <a:stCxn id="9" idx="2"/>
          </p:cNvCxnSpPr>
          <p:nvPr/>
        </p:nvCxnSpPr>
        <p:spPr>
          <a:xfrm rot="5400000">
            <a:off x="2178827" y="417909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4714877" y="5429264"/>
            <a:ext cx="571505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3" idx="2"/>
          </p:cNvCxnSpPr>
          <p:nvPr/>
        </p:nvCxnSpPr>
        <p:spPr>
          <a:xfrm rot="5400000">
            <a:off x="7250925" y="403622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357313" y="4500563"/>
            <a:ext cx="2071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Corbel" pitchFamily="34" charset="0"/>
              </a:rPr>
              <a:t>Народное вече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715125" y="4357688"/>
            <a:ext cx="1857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Corbel" pitchFamily="34" charset="0"/>
              </a:rPr>
              <a:t>Верховный Собор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429000" y="5786438"/>
            <a:ext cx="3429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orbel" pitchFamily="34" charset="0"/>
              </a:rPr>
              <a:t>Державная дума</a:t>
            </a:r>
          </a:p>
          <a:p>
            <a:r>
              <a:rPr lang="ru-RU" sz="2400" b="1">
                <a:solidFill>
                  <a:srgbClr val="C00000"/>
                </a:solidFill>
                <a:latin typeface="Corbel" pitchFamily="34" charset="0"/>
              </a:rPr>
              <a:t>(состояла из 5 человек)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12" grpId="0" build="allAtOnce" animBg="1"/>
      <p:bldP spid="13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14563"/>
            <a:ext cx="521493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i="1" u="sng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Участники: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3000364" y="3929066"/>
            <a:ext cx="3571900" cy="142876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юшневски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86050" cy="41433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 descr="бестужев-рюми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0"/>
            <a:ext cx="3214710" cy="36433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volkonsk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0"/>
            <a:ext cx="3286116" cy="41433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9" descr="&lt;small&gt;Из собр. Пушкинского Дома.&lt;/small&gt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357818" y="3357562"/>
            <a:ext cx="2786082" cy="35004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барятинский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1538" y="3286124"/>
            <a:ext cx="2920444" cy="35718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428728" y="5929330"/>
            <a:ext cx="278608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БАРЯТИНСКИЙ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714620"/>
            <a:ext cx="271461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ЮШНЕВСКИЙ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72198" y="2643182"/>
            <a:ext cx="292895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ВОЛКОНСКИЙ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29256" y="5903893"/>
            <a:ext cx="285752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С.И. МУРАВЬЕВ-АПОСТОЛ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00364" y="2786058"/>
            <a:ext cx="2928958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М.П.БЕСТУЖЕВ-РЮМИН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714375"/>
            <a:ext cx="7497762" cy="52260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>
                <a:solidFill>
                  <a:schemeClr val="tx2">
                    <a:satMod val="130000"/>
                  </a:schemeClr>
                </a:solidFill>
              </a:rPr>
              <a:t>Отмена </a:t>
            </a:r>
            <a:r>
              <a:rPr lang="ru-RU" sz="4800" dirty="0">
                <a:solidFill>
                  <a:srgbClr val="C00000"/>
                </a:solidFill>
              </a:rPr>
              <a:t>Крепостного права,</a:t>
            </a:r>
            <a:r>
              <a:rPr lang="ru-RU" sz="4800" dirty="0">
                <a:solidFill>
                  <a:schemeClr val="tx2">
                    <a:satMod val="130000"/>
                  </a:schemeClr>
                </a:solidFill>
              </a:rPr>
              <a:t> разделение всех земель на </a:t>
            </a:r>
            <a:r>
              <a:rPr lang="ru-RU" sz="4800" dirty="0">
                <a:solidFill>
                  <a:srgbClr val="0070C0"/>
                </a:solidFill>
              </a:rPr>
              <a:t>общественную</a:t>
            </a:r>
            <a:r>
              <a:rPr lang="ru-RU" sz="4800" dirty="0">
                <a:solidFill>
                  <a:schemeClr val="tx2">
                    <a:satMod val="130000"/>
                  </a:schemeClr>
                </a:solidFill>
              </a:rPr>
              <a:t> и </a:t>
            </a:r>
            <a:r>
              <a:rPr lang="ru-RU" sz="4800" dirty="0">
                <a:solidFill>
                  <a:srgbClr val="0070C0"/>
                </a:solidFill>
              </a:rPr>
              <a:t>частную</a:t>
            </a:r>
            <a:r>
              <a:rPr lang="ru-RU" sz="4800" dirty="0">
                <a:solidFill>
                  <a:schemeClr val="tx2">
                    <a:satMod val="130000"/>
                  </a:schemeClr>
                </a:solidFill>
              </a:rPr>
              <a:t>. Уничтожение народностей и сословий, провозглашение гражданских свобод.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428625"/>
            <a:ext cx="7497763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b="1" dirty="0">
                <a:solidFill>
                  <a:schemeClr val="tx2">
                    <a:satMod val="130000"/>
                  </a:schemeClr>
                </a:solidFill>
              </a:rPr>
              <a:t>Н.П.Репин «Декабристы у ворот Читинского острога».</a:t>
            </a:r>
            <a:br>
              <a:rPr lang="ru-RU" sz="4400" b="1" dirty="0">
                <a:solidFill>
                  <a:schemeClr val="tx2">
                    <a:satMod val="130000"/>
                  </a:schemeClr>
                </a:solidFill>
              </a:rPr>
            </a:b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" name="Picture 6" descr="atta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1571625"/>
            <a:ext cx="6821488" cy="4643438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75" y="2000250"/>
            <a:ext cx="6786563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Во глубине сибирских руд </a:t>
            </a:r>
            <a:br>
              <a:rPr lang="ru-RU" sz="3200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Храните гордое терпенье, </a:t>
            </a:r>
            <a:br>
              <a:rPr lang="ru-RU" sz="3200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Не  пропадет ваш скорбный труд</a:t>
            </a:r>
            <a:br>
              <a:rPr lang="ru-RU" sz="3200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И  дум высокое стремленье…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i="1" dirty="0"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i="1" dirty="0"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А. С. Пушкин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0"/>
            <a:ext cx="7406640" cy="121442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ПЛАН ВОССТАНИЯ: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63" y="1285875"/>
            <a:ext cx="8072437" cy="557212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/>
              <a:t>  Декабристы решили помешать войскам и Сенату принести присягу новому царю. Восставшие войска должны были занять </a:t>
            </a:r>
            <a:r>
              <a:rPr lang="ru-RU" dirty="0">
                <a:hlinkClick r:id="rId2"/>
              </a:rPr>
              <a:t>Зимний дворец</a:t>
            </a:r>
            <a:r>
              <a:rPr lang="ru-RU" dirty="0"/>
              <a:t> и </a:t>
            </a:r>
            <a:r>
              <a:rPr lang="ru-RU" dirty="0">
                <a:hlinkClick r:id="rId3" tooltip="Петропавловская крепость"/>
              </a:rPr>
              <a:t>Петропавловскую крепость</a:t>
            </a:r>
            <a:r>
              <a:rPr lang="ru-RU" dirty="0"/>
              <a:t>, царскую семью планировалось арестовать. Для руководства восстанием был избран диктатор — князь </a:t>
            </a:r>
            <a:r>
              <a:rPr lang="ru-RU" dirty="0">
                <a:hlinkClick r:id="rId4" tooltip="Трубецкой, Сергей Петрович"/>
              </a:rPr>
              <a:t>Сергей Трубецкой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/>
              <a:t>  После этого планировалось потребовать от Сената опубликовать всенародный манифест, в котором провозглашалось бы «уничтожение бывшего правления» и учреждение Временного революционного правительства. Его членами предполагалось сделать графа </a:t>
            </a:r>
            <a:r>
              <a:rPr lang="ru-RU" dirty="0">
                <a:hlinkClick r:id="rId5" tooltip="Сперанский, Михаил Михайлович"/>
              </a:rPr>
              <a:t>Сперанского</a:t>
            </a:r>
            <a:r>
              <a:rPr lang="ru-RU" dirty="0"/>
              <a:t> и адмирала </a:t>
            </a:r>
            <a:r>
              <a:rPr lang="ru-RU" dirty="0">
                <a:hlinkClick r:id="rId6" tooltip="Мордвинов, Семён Иванович"/>
              </a:rPr>
              <a:t>Мордвинова</a:t>
            </a:r>
            <a:r>
              <a:rPr lang="ru-RU" dirty="0"/>
              <a:t> (позднее они стали членами суда над декабристами).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57438" y="0"/>
            <a:ext cx="6357937" cy="6858000"/>
          </a:xfrm>
        </p:spPr>
        <p:txBody>
          <a:bodyPr>
            <a:normAutofit/>
          </a:bodyPr>
          <a:lstStyle/>
          <a:p>
            <a:pPr algn="ctr" fontAlgn="auto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А могли бы, могли декабристы </a:t>
            </a:r>
          </a:p>
          <a:p>
            <a:pPr algn="ctr" fontAlgn="auto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На Сенатскую не выходить </a:t>
            </a:r>
          </a:p>
          <a:p>
            <a:pPr algn="ctr" fontAlgn="auto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И не брать себе жребий тернистый, </a:t>
            </a:r>
          </a:p>
          <a:p>
            <a:pPr algn="ctr" fontAlgn="auto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Кандалами детей не будить. </a:t>
            </a:r>
          </a:p>
          <a:p>
            <a:pPr algn="ctr" fontAlgn="auto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Как же так, не подумали сразу, </a:t>
            </a:r>
          </a:p>
          <a:p>
            <a:pPr algn="ctr" fontAlgn="auto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Что у каждого сын или дочь </a:t>
            </a:r>
          </a:p>
          <a:p>
            <a:pPr algn="ctr" fontAlgn="auto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И от них, как от страшной проказы </a:t>
            </a:r>
          </a:p>
          <a:p>
            <a:pPr algn="ctr" fontAlgn="auto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Убегать будут многие прочь? </a:t>
            </a:r>
          </a:p>
          <a:p>
            <a:pPr algn="ctr" fontAlgn="auto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Отчего ж на Сенатскую вышли? </a:t>
            </a:r>
          </a:p>
          <a:p>
            <a:pPr algn="ctr" fontAlgn="auto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Не хватало что ль царских щедрот? </a:t>
            </a:r>
          </a:p>
          <a:p>
            <a:pPr algn="ctr" fontAlgn="auto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 Надоели покой и затишье, </a:t>
            </a:r>
          </a:p>
          <a:p>
            <a:pPr algn="ctr" fontAlgn="auto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Не пугал роковой эшафот! </a:t>
            </a:r>
          </a:p>
          <a:p>
            <a:pPr algn="ctr" fontAlgn="auto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Нет, обиды и тяжкие слезы </a:t>
            </a:r>
          </a:p>
          <a:p>
            <a:pPr algn="ctr" fontAlgn="auto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Разоренных дотла деревень </a:t>
            </a:r>
          </a:p>
          <a:p>
            <a:pPr algn="ctr" fontAlgn="auto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Собирали грядущие грозы, </a:t>
            </a:r>
          </a:p>
          <a:p>
            <a:pPr algn="ctr" fontAlgn="auto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Приближали возмездия день.</a:t>
            </a:r>
          </a:p>
          <a:p>
            <a:pPr algn="ctr" eaLnBrk="0" fontAlgn="auto" hangingPunct="0">
              <a:lnSpc>
                <a:spcPts val="288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643188" cy="12144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u="sng" dirty="0">
                <a:solidFill>
                  <a:srgbClr val="0070C0"/>
                </a:solidFill>
              </a:rPr>
              <a:t>Н. А. Некрасов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214313"/>
            <a:ext cx="7497763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Сенатская площадь</a:t>
            </a:r>
          </a:p>
        </p:txBody>
      </p:sp>
      <p:pic>
        <p:nvPicPr>
          <p:cNvPr id="37890" name="Рисунок 2" descr="52914009_dec0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357313"/>
            <a:ext cx="742950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28728" y="0"/>
            <a:ext cx="7406640" cy="147218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Итоги восстания: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00125" y="1500188"/>
            <a:ext cx="8143875" cy="52149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dirty="0"/>
              <a:t>  </a:t>
            </a:r>
            <a:r>
              <a:rPr lang="ru-RU" sz="3600" b="1" dirty="0"/>
              <a:t>Привлечены к следствию -  </a:t>
            </a:r>
            <a:r>
              <a:rPr lang="ru-RU" sz="3600" b="1" dirty="0">
                <a:solidFill>
                  <a:srgbClr val="C00000"/>
                </a:solidFill>
              </a:rPr>
              <a:t>579 человек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3600" b="1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/>
              <a:t>  Повешены  - </a:t>
            </a:r>
            <a:r>
              <a:rPr lang="ru-RU" sz="3600" b="1" dirty="0">
                <a:solidFill>
                  <a:srgbClr val="C00000"/>
                </a:solidFill>
              </a:rPr>
              <a:t>5 человек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>
                <a:solidFill>
                  <a:srgbClr val="0070C0"/>
                </a:solidFill>
              </a:rPr>
              <a:t>П.Г. Каховский, С.И. Муравьев-Апостол, К.Ф. Рылеев,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>
                <a:solidFill>
                  <a:srgbClr val="0070C0"/>
                </a:solidFill>
              </a:rPr>
              <a:t>П. И.Пестель, М.А. Бестужев-Рюмин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/>
              <a:t>  Сосланы на каторгу и на поселение в Сибирь -  </a:t>
            </a:r>
            <a:r>
              <a:rPr lang="ru-RU" sz="3600" b="1" dirty="0">
                <a:solidFill>
                  <a:srgbClr val="C00000"/>
                </a:solidFill>
              </a:rPr>
              <a:t>121 человек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upload.wikimedia.org/wikipedia/commons/thumb/6/62/DecembristsExecutionMonument.jpg/220px-DecembristsExecutionMonumen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25" y="1643063"/>
            <a:ext cx="3119438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ecembristsExecutionPlaque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1714500"/>
            <a:ext cx="3500438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xtBox 4"/>
          <p:cNvSpPr txBox="1">
            <a:spLocks noChangeArrowheads="1"/>
          </p:cNvSpPr>
          <p:nvPr/>
        </p:nvSpPr>
        <p:spPr bwMode="auto">
          <a:xfrm>
            <a:off x="1000125" y="428625"/>
            <a:ext cx="8143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i="1">
                <a:latin typeface="Corbel" pitchFamily="34" charset="0"/>
              </a:rPr>
              <a:t>Обелиск на месте казни </a:t>
            </a:r>
            <a:r>
              <a:rPr lang="ru-RU" sz="3200" i="1">
                <a:solidFill>
                  <a:srgbClr val="C00000"/>
                </a:solidFill>
                <a:latin typeface="Corbel" pitchFamily="34" charset="0"/>
              </a:rPr>
              <a:t>5 декабристов</a:t>
            </a:r>
            <a:endParaRPr lang="ru-RU" sz="3200" i="1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0" y="142875"/>
            <a:ext cx="7407275" cy="12604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>
                <a:solidFill>
                  <a:schemeClr val="tx2">
                    <a:satMod val="130000"/>
                  </a:schemeClr>
                </a:solidFill>
              </a:rPr>
              <a:t>Вопросы </a:t>
            </a:r>
            <a:r>
              <a:rPr lang="ru-RU" sz="5400" dirty="0">
                <a:solidFill>
                  <a:schemeClr val="tx2">
                    <a:satMod val="130000"/>
                  </a:schemeClr>
                </a:solidFill>
              </a:rPr>
              <a:t>теста</a:t>
            </a:r>
            <a:r>
              <a:rPr lang="ru-RU" sz="4800" dirty="0">
                <a:solidFill>
                  <a:schemeClr val="tx2">
                    <a:satMod val="130000"/>
                  </a:schemeClr>
                </a:solidFill>
              </a:rPr>
              <a:t>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1431925" y="1571625"/>
            <a:ext cx="7407275" cy="5143500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1.Как назвали участников восстания , которое произошло 14 декабря 1825 года на Сенатской площади?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а) некрасовцы;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б) декабристы;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в) линейцы.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2.Кому присягали в этот день на Сенатской площади войска?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а) Александру</a:t>
            </a:r>
            <a:r>
              <a:rPr lang="en-US" sz="2800" dirty="0">
                <a:solidFill>
                  <a:srgbClr val="C00000"/>
                </a:solidFill>
              </a:rPr>
              <a:t>I</a:t>
            </a:r>
            <a:r>
              <a:rPr lang="ru-RU" sz="2800" dirty="0">
                <a:solidFill>
                  <a:srgbClr val="C00000"/>
                </a:solidFill>
              </a:rPr>
              <a:t>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б) Петру </a:t>
            </a:r>
            <a:r>
              <a:rPr lang="en-US" sz="2800" dirty="0">
                <a:solidFill>
                  <a:srgbClr val="C00000"/>
                </a:solidFill>
              </a:rPr>
              <a:t>I</a:t>
            </a:r>
            <a:r>
              <a:rPr lang="ru-RU" sz="2800" dirty="0">
                <a:solidFill>
                  <a:srgbClr val="C00000"/>
                </a:solidFill>
              </a:rPr>
              <a:t> 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в) Николаю </a:t>
            </a:r>
            <a:r>
              <a:rPr lang="en-US" sz="2800" dirty="0">
                <a:solidFill>
                  <a:srgbClr val="C00000"/>
                </a:solidFill>
              </a:rPr>
              <a:t>I</a:t>
            </a:r>
            <a:r>
              <a:rPr lang="ru-RU" sz="2800" dirty="0">
                <a:solidFill>
                  <a:srgbClr val="C00000"/>
                </a:solidFill>
              </a:rPr>
              <a:t>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40963" name="Picture 6" descr="FINGE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857250"/>
            <a:ext cx="7858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214313"/>
            <a:ext cx="7407275" cy="66436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3.В стихотворении какого поэта образно и ярко раскрыты причины выступления декабристов?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а) Н.А. Некрасова;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б) А.С.Пушкина;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в) А.И.Одоевского.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4. Укажите строку, где написаны фамилии повешенных декабристов.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а) Пестель, Рылеев, Одоевский, Лорер, Катенин;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б) Муравьев-Апостол, Цебриков, Бестужев-Рюмин, Каховский;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в) Пестель, Рылеев, Муравьев-Апостол, Бестужев-Рюмин, Каховский.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0" y="285750"/>
            <a:ext cx="7407275" cy="642937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5</a:t>
            </a:r>
            <a:r>
              <a:rPr lang="ru-RU" sz="2800" dirty="0"/>
              <a:t>. Сколько городов и станиц Кубани связаны с именами декабристов?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а) 13;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б) 30;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в) 23.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6. Чем занимались декабристы на Кубани?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а) воевали, служили, строили;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б) просились в Сибирь;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в) отказывались от общения.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chemeClr val="tx1"/>
                </a:solidFill>
              </a:rPr>
              <a:t>7. Дата восстания декабристов?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а) 14 декабря 1825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б) 14 декабря 1823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в) 14 декабря 1821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>
                <a:solidFill>
                  <a:schemeClr val="tx2">
                    <a:satMod val="130000"/>
                  </a:schemeClr>
                </a:solidFill>
              </a:rPr>
              <a:t>Ключи к тесту: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35798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/>
              <a:t>1. </a:t>
            </a:r>
            <a:r>
              <a:rPr lang="ru-RU" sz="3600" dirty="0">
                <a:solidFill>
                  <a:srgbClr val="FF6699"/>
                </a:solidFill>
              </a:rPr>
              <a:t>Б                                          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/>
              <a:t>2. </a:t>
            </a:r>
            <a:r>
              <a:rPr lang="ru-RU" sz="3600" dirty="0">
                <a:solidFill>
                  <a:srgbClr val="FF6699"/>
                </a:solidFill>
              </a:rPr>
              <a:t>В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/>
              <a:t>3. </a:t>
            </a:r>
            <a:r>
              <a:rPr lang="ru-RU" sz="3600" dirty="0">
                <a:solidFill>
                  <a:srgbClr val="FF6699"/>
                </a:solidFill>
              </a:rPr>
              <a:t>А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/>
              <a:t>4. </a:t>
            </a:r>
            <a:r>
              <a:rPr lang="ru-RU" sz="3600" dirty="0">
                <a:solidFill>
                  <a:srgbClr val="FF6699"/>
                </a:solidFill>
              </a:rPr>
              <a:t>В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/>
              <a:t>5. </a:t>
            </a:r>
            <a:r>
              <a:rPr lang="ru-RU" sz="3600" dirty="0">
                <a:solidFill>
                  <a:srgbClr val="FF6699"/>
                </a:solidFill>
              </a:rPr>
              <a:t>Б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/>
              <a:t>6. </a:t>
            </a:r>
            <a:r>
              <a:rPr lang="ru-RU" sz="3600" dirty="0">
                <a:solidFill>
                  <a:srgbClr val="FF6699"/>
                </a:solidFill>
              </a:rPr>
              <a:t>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/>
              <a:t>7. </a:t>
            </a:r>
            <a:r>
              <a:rPr lang="ru-RU" sz="3600" dirty="0">
                <a:solidFill>
                  <a:srgbClr val="FF3399"/>
                </a:solidFill>
              </a:rPr>
              <a:t>А</a:t>
            </a:r>
          </a:p>
        </p:txBody>
      </p:sp>
      <p:pic>
        <p:nvPicPr>
          <p:cNvPr id="44035" name="Picture 7" descr="Entertainment-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4786313"/>
            <a:ext cx="18002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28875" y="1000125"/>
            <a:ext cx="7072313" cy="4857750"/>
          </a:xfrm>
        </p:spPr>
        <p:txBody>
          <a:bodyPr>
            <a:norm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>
                <a:solidFill>
                  <a:srgbClr val="0070C0"/>
                </a:solidFill>
              </a:rPr>
              <a:t>Восстание декабристов</a:t>
            </a:r>
            <a:r>
              <a:rPr lang="ru-RU" sz="2800" dirty="0"/>
              <a:t> — попытка государственного переворота, состоявшаяся в </a:t>
            </a:r>
            <a:r>
              <a:rPr lang="ru-RU" sz="2800" dirty="0">
                <a:hlinkClick r:id="rId2" tooltip="Петербург"/>
              </a:rPr>
              <a:t>Петербурге</a:t>
            </a:r>
            <a:r>
              <a:rPr lang="ru-RU" sz="2800" dirty="0"/>
              <a:t>, столице Российской империи. Восстание было совершено группой дворян-единомышленников (при поддержке военных частей) и ставило целью либерализацию российского общественно-политического строя и недопущение вступления на трон </a:t>
            </a:r>
            <a:r>
              <a:rPr lang="ru-RU" sz="2800" dirty="0">
                <a:hlinkClick r:id="rId3" tooltip="Николай I"/>
              </a:rPr>
              <a:t>Николая I</a:t>
            </a:r>
            <a:r>
              <a:rPr lang="ru-RU" sz="2800" dirty="0"/>
              <a:t>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28750" y="857250"/>
            <a:ext cx="7407275" cy="14716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>
                <a:solidFill>
                  <a:srgbClr val="0070C0"/>
                </a:solidFill>
              </a:rPr>
              <a:t>«Союз спасения»</a:t>
            </a:r>
            <a:br>
              <a:rPr lang="ru-RU" sz="60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>(1816 – 1818)</a:t>
            </a:r>
            <a:br>
              <a:rPr lang="ru-RU" dirty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00125" y="2286000"/>
            <a:ext cx="7907338" cy="40005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u="sng" cap="all" dirty="0">
                <a:solidFill>
                  <a:srgbClr val="C00000"/>
                </a:solidFill>
              </a:rPr>
              <a:t>Цели: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dirty="0"/>
              <a:t>		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Введение конституции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		Гражданские свободы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		Отмена Крепостного права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		Отмена военных поселений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71938" y="1928813"/>
            <a:ext cx="4857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800" b="1" i="1">
                <a:solidFill>
                  <a:srgbClr val="7030A0"/>
                </a:solidFill>
                <a:latin typeface="Corbel" pitchFamily="34" charset="0"/>
              </a:rPr>
              <a:t>Место:</a:t>
            </a:r>
            <a:r>
              <a:rPr lang="ru-RU" sz="2800" b="1" i="1">
                <a:latin typeface="Corbel" pitchFamily="34" charset="0"/>
              </a:rPr>
              <a:t> </a:t>
            </a:r>
            <a:r>
              <a:rPr lang="ru-RU" sz="2800" b="1">
                <a:latin typeface="Corbel" pitchFamily="34" charset="0"/>
              </a:rPr>
              <a:t>Петербург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43000" y="2143125"/>
            <a:ext cx="749776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000" i="1" u="sng" dirty="0">
                <a:solidFill>
                  <a:schemeClr val="accent1">
                    <a:lumMod val="50000"/>
                  </a:schemeClr>
                </a:solidFill>
              </a:rPr>
              <a:t>Члены общества: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3500430" y="4500570"/>
            <a:ext cx="3214710" cy="142876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9" descr="&lt;small&gt;Из собр. Пушкинского Дома.&lt;/small&g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3500438"/>
            <a:ext cx="2857500" cy="33575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5" name="Рисунок 4" descr="Муравьев М.Н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0"/>
            <a:ext cx="2786082" cy="3929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лунин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760" y="0"/>
            <a:ext cx="2928958" cy="3929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трубецкой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2" y="3500438"/>
            <a:ext cx="2786082" cy="33575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и.и.пущин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1802" y="0"/>
            <a:ext cx="2857520" cy="3929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Pestel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19810" y="3494088"/>
            <a:ext cx="2928958" cy="33575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9" descr="&lt;small&gt;Из собр. Пушкинского Дома.&lt;/small&g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071802" y="3500438"/>
            <a:ext cx="2857520" cy="33575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285720" y="2571744"/>
            <a:ext cx="2357454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И.И. Пущин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6072182"/>
            <a:ext cx="2857456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С.П.Трубецкой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357950" y="2643182"/>
            <a:ext cx="2357454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М.С.Лунин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363864" y="6072206"/>
            <a:ext cx="2501398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П.И.Пестель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86116" y="2357430"/>
            <a:ext cx="2357454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Н.М. Муравьев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395654" y="5772166"/>
            <a:ext cx="2357454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С.И. Муравьев-Апостол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build="allAtOnce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57313" y="642938"/>
            <a:ext cx="7407275" cy="147161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>
                <a:solidFill>
                  <a:srgbClr val="0070C0"/>
                </a:solidFill>
              </a:rPr>
              <a:t>«Союз благоденствия»</a:t>
            </a:r>
            <a:br>
              <a:rPr lang="ru-RU" sz="5400" dirty="0">
                <a:solidFill>
                  <a:srgbClr val="0070C0"/>
                </a:solidFill>
              </a:rPr>
            </a:br>
            <a:r>
              <a:rPr lang="ru-RU" sz="4000" b="1" dirty="0">
                <a:solidFill>
                  <a:schemeClr val="tx2">
                    <a:satMod val="130000"/>
                  </a:schemeClr>
                </a:solidFill>
              </a:rPr>
              <a:t>(1818 – 1821)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1563" y="2214563"/>
            <a:ext cx="8072437" cy="46434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u="sng" dirty="0">
                <a:solidFill>
                  <a:srgbClr val="C00000"/>
                </a:solidFill>
              </a:rPr>
              <a:t>Цели: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dirty="0"/>
              <a:t>		Сформировать передовое общественное мнение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dirty="0"/>
              <a:t>		Введение конституции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dirty="0"/>
              <a:t>		Отмена Крепостного права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Члены общества – теже.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0" y="2214563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7030A0"/>
                </a:solidFill>
                <a:latin typeface="Corbel" pitchFamily="34" charset="0"/>
              </a:rPr>
              <a:t>Место: </a:t>
            </a:r>
            <a:r>
              <a:rPr lang="ru-RU" sz="2800" b="1">
                <a:latin typeface="Corbel" pitchFamily="34" charset="0"/>
              </a:rPr>
              <a:t>Москва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43063"/>
            <a:ext cx="8501063" cy="3429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u="sng" dirty="0">
                <a:solidFill>
                  <a:schemeClr val="tx2">
                    <a:satMod val="130000"/>
                  </a:schemeClr>
                </a:solidFill>
              </a:rPr>
              <a:t>Организация: </a:t>
            </a:r>
            <a:br>
              <a:rPr lang="ru-RU" sz="48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800" b="1" dirty="0">
                <a:solidFill>
                  <a:srgbClr val="0070C0"/>
                </a:solidFill>
              </a:rPr>
              <a:t>Северное общество</a:t>
            </a:r>
            <a:br>
              <a:rPr lang="ru-RU" sz="4800" b="1" dirty="0">
                <a:solidFill>
                  <a:srgbClr val="0070C0"/>
                </a:solidFill>
              </a:rPr>
            </a:br>
            <a:r>
              <a:rPr lang="ru-RU" sz="4800" dirty="0">
                <a:solidFill>
                  <a:srgbClr val="7030A0"/>
                </a:solidFill>
              </a:rPr>
              <a:t>(1821 – 1825)</a:t>
            </a:r>
            <a:br>
              <a:rPr lang="ru-RU" sz="4800" dirty="0">
                <a:solidFill>
                  <a:srgbClr val="7030A0"/>
                </a:solidFill>
              </a:rPr>
            </a:br>
            <a:r>
              <a:rPr lang="ru-RU" sz="4800" i="1" dirty="0">
                <a:solidFill>
                  <a:srgbClr val="7030A0"/>
                </a:solidFill>
              </a:rPr>
              <a:t>Место: </a:t>
            </a:r>
            <a:r>
              <a:rPr lang="ru-RU" sz="4800" b="1" dirty="0">
                <a:solidFill>
                  <a:schemeClr val="bg2">
                    <a:lumMod val="25000"/>
                  </a:schemeClr>
                </a:solidFill>
              </a:rPr>
              <a:t>Петербург</a:t>
            </a:r>
            <a:br>
              <a:rPr lang="ru-RU" sz="4800" dirty="0">
                <a:solidFill>
                  <a:srgbClr val="7030A0"/>
                </a:solidFill>
              </a:rPr>
            </a:br>
            <a:br>
              <a:rPr lang="ru-RU" sz="4800" dirty="0">
                <a:solidFill>
                  <a:srgbClr val="7030A0"/>
                </a:solidFill>
              </a:rPr>
            </a:br>
            <a:br>
              <a:rPr lang="ru-RU" sz="4800" b="1" dirty="0">
                <a:solidFill>
                  <a:srgbClr val="0070C0"/>
                </a:solidFill>
              </a:rPr>
            </a:b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38" y="3143250"/>
            <a:ext cx="7693025" cy="35718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/>
              <a:t>Документ: </a:t>
            </a:r>
            <a:r>
              <a:rPr lang="ru-RU" sz="3200" b="1" i="1" dirty="0">
                <a:solidFill>
                  <a:srgbClr val="0070C0"/>
                </a:solidFill>
              </a:rPr>
              <a:t>конституция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/>
              <a:t>Автор доклада: </a:t>
            </a:r>
            <a:r>
              <a:rPr lang="ru-RU" sz="3200" dirty="0"/>
              <a:t>М.Н. Муравьев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/>
              <a:t>Характер общества и методы: </a:t>
            </a:r>
            <a:r>
              <a:rPr lang="ru-RU" sz="3200" dirty="0"/>
              <a:t>тайное общество, вооруженное выступление при смене императора на престоле.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/>
              <a:t>Цели: </a:t>
            </a:r>
            <a:r>
              <a:rPr lang="ru-RU" sz="3200" dirty="0"/>
              <a:t>установление конституционной монархии. </a:t>
            </a:r>
            <a:r>
              <a:rPr lang="ru-RU" sz="3200" b="1" dirty="0">
                <a:solidFill>
                  <a:srgbClr val="C00000"/>
                </a:solidFill>
              </a:rPr>
              <a:t>Россия – федерация.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143125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000" i="1" u="sng" dirty="0">
                <a:solidFill>
                  <a:schemeClr val="tx2">
                    <a:satMod val="130000"/>
                  </a:schemeClr>
                </a:solidFill>
              </a:rPr>
              <a:t>Участники: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2786050" y="4000504"/>
            <a:ext cx="4000528" cy="157163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407</TotalTime>
  <Words>920</Words>
  <Application>Microsoft Office PowerPoint</Application>
  <PresentationFormat>Экран (4:3)</PresentationFormat>
  <Paragraphs>143</Paragraphs>
  <Slides>28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7" baseType="lpstr">
      <vt:lpstr>Arial</vt:lpstr>
      <vt:lpstr>Calibri</vt:lpstr>
      <vt:lpstr>Corbel</vt:lpstr>
      <vt:lpstr>Courier New</vt:lpstr>
      <vt:lpstr>Gill Sans MT</vt:lpstr>
      <vt:lpstr>Verdana</vt:lpstr>
      <vt:lpstr>Wingdings</vt:lpstr>
      <vt:lpstr>Wingdings 2</vt:lpstr>
      <vt:lpstr>Солнцестояние</vt:lpstr>
      <vt:lpstr>ВОССТАНИЕ ДЕКАБРИСТОВ 14(26) декабря 1825</vt:lpstr>
      <vt:lpstr>Презентация PowerPoint</vt:lpstr>
      <vt:lpstr>Презентация PowerPoint</vt:lpstr>
      <vt:lpstr>«Союз спасения» (1816 – 1818) </vt:lpstr>
      <vt:lpstr>Члены общества:</vt:lpstr>
      <vt:lpstr>Презентация PowerPoint</vt:lpstr>
      <vt:lpstr>«Союз благоденствия» (1818 – 1821)</vt:lpstr>
      <vt:lpstr>Организация:  Северное общество (1821 – 1825) Место: Петербург   </vt:lpstr>
      <vt:lpstr>Участники:</vt:lpstr>
      <vt:lpstr>Презентация PowerPoint</vt:lpstr>
      <vt:lpstr>Презентация PowerPoint</vt:lpstr>
      <vt:lpstr>Презентация PowerPoint</vt:lpstr>
      <vt:lpstr>Все должности в государстве выборные. Отмена Крепостного права. Равенство всех перед законом, уничтожение сословий. Введение гражданских прав и свобод.</vt:lpstr>
      <vt:lpstr>Южное общество (1821 – 1825) Место: Украина </vt:lpstr>
      <vt:lpstr>Презентация PowerPoint</vt:lpstr>
      <vt:lpstr>Презентация PowerPoint</vt:lpstr>
      <vt:lpstr>Презентация PowerPoint</vt:lpstr>
      <vt:lpstr>Отмена Крепостного права, разделение всех земель на общественную и частную. Уничтожение народностей и сословий, провозглашение гражданских свобод.</vt:lpstr>
      <vt:lpstr>Н.П.Репин «Декабристы у ворот Читинского острога». </vt:lpstr>
      <vt:lpstr>ПЛАН ВОССТАНИЯ:</vt:lpstr>
      <vt:lpstr>Н. А. Некрасов</vt:lpstr>
      <vt:lpstr>Сенатская площадь</vt:lpstr>
      <vt:lpstr>Итоги восстания:</vt:lpstr>
      <vt:lpstr>Презентация PowerPoint</vt:lpstr>
      <vt:lpstr>Вопросы теста:</vt:lpstr>
      <vt:lpstr>Презентация PowerPoint</vt:lpstr>
      <vt:lpstr>Презентация PowerPoint</vt:lpstr>
      <vt:lpstr>Ключи к тесту: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ВОССТАНИЕ ДЕКАБРИСТОВ (1825)</dc:title>
  <dc:creator>пользователь</dc:creator>
  <cp:lastModifiedBy>Home</cp:lastModifiedBy>
  <cp:revision>48</cp:revision>
  <dcterms:created xsi:type="dcterms:W3CDTF">2011-05-04T12:11:24Z</dcterms:created>
  <dcterms:modified xsi:type="dcterms:W3CDTF">2024-10-26T15:21:01Z</dcterms:modified>
</cp:coreProperties>
</file>