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4" r:id="rId4"/>
    <p:sldId id="355" r:id="rId5"/>
    <p:sldId id="356" r:id="rId6"/>
    <p:sldId id="360" r:id="rId7"/>
    <p:sldId id="362" r:id="rId8"/>
    <p:sldId id="357" r:id="rId9"/>
    <p:sldId id="358" r:id="rId10"/>
    <p:sldId id="359" r:id="rId11"/>
    <p:sldId id="386" r:id="rId12"/>
    <p:sldId id="378" r:id="rId13"/>
    <p:sldId id="376" r:id="rId14"/>
    <p:sldId id="377" r:id="rId15"/>
    <p:sldId id="379" r:id="rId16"/>
    <p:sldId id="380" r:id="rId17"/>
    <p:sldId id="381" r:id="rId18"/>
    <p:sldId id="369" r:id="rId19"/>
    <p:sldId id="370" r:id="rId20"/>
    <p:sldId id="371" r:id="rId21"/>
    <p:sldId id="372" r:id="rId22"/>
    <p:sldId id="374" r:id="rId23"/>
    <p:sldId id="385" r:id="rId24"/>
    <p:sldId id="383" r:id="rId25"/>
    <p:sldId id="384" r:id="rId26"/>
    <p:sldId id="387" r:id="rId27"/>
    <p:sldId id="316" r:id="rId28"/>
    <p:sldId id="312" r:id="rId29"/>
    <p:sldId id="375" r:id="rId30"/>
    <p:sldId id="36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6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8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7C185-773C-4E0E-ABAC-D107D2431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56EC-5E53-4AC3-B300-4DF5CE103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5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D191-6A23-47B5-82DF-1E42CBBD5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20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C1574F-6463-4D53-959E-B22C503437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14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893E3-D35F-4266-B94A-D6F621815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5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BE386-0045-4C56-B339-817A3175B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9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429D7-E9C5-4CD5-971C-F5FF5D1A9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52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C889-6015-4785-B480-CA449D3AA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E0419-37A1-4366-8136-3D776C431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BED98-EC0A-42AF-A1C1-7B2DF42AC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11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C0CAA-DEF0-4995-ADC9-93AABEF81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5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B88C-B518-4A9C-BB67-77759BB38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027C9-468E-4E51-858B-FE65A30CC2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odels/dys_teor.sw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24744"/>
            <a:ext cx="7920880" cy="108012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 Диссоциация  кислот, щелочей и солей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3284538"/>
            <a:ext cx="4752528" cy="66675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Урок химии в 9 классе</a:t>
            </a:r>
          </a:p>
          <a:p>
            <a:endParaRPr lang="ru-RU" dirty="0" smtClean="0"/>
          </a:p>
          <a:p>
            <a:r>
              <a:rPr lang="ru-RU" sz="2000" b="1" i="1" dirty="0" smtClean="0"/>
              <a:t>Автор: </a:t>
            </a:r>
            <a:r>
              <a:rPr lang="ru-RU" sz="2000" b="1" i="1" dirty="0" smtClean="0"/>
              <a:t>Ахметова Э.Б.,</a:t>
            </a:r>
            <a:endParaRPr lang="ru-RU" sz="2000" b="1" i="1" dirty="0" smtClean="0"/>
          </a:p>
          <a:p>
            <a:r>
              <a:rPr lang="ru-RU" sz="2000" b="1" i="1" dirty="0" smtClean="0"/>
              <a:t> учитель химии и биологии </a:t>
            </a:r>
          </a:p>
          <a:p>
            <a:r>
              <a:rPr lang="ru-RU" sz="2000" b="1" i="1" dirty="0" smtClean="0"/>
              <a:t>МОУ «СОШ №3»</a:t>
            </a:r>
            <a:endParaRPr lang="ru-RU" sz="2000" b="1" i="1" dirty="0" smtClean="0"/>
          </a:p>
          <a:p>
            <a:r>
              <a:rPr lang="ru-RU" sz="2000" b="1" i="1" smtClean="0"/>
              <a:t> </a:t>
            </a:r>
            <a:r>
              <a:rPr lang="ru-RU" sz="2000" b="1" i="1" smtClean="0"/>
              <a:t>с.п.Баксанёнок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Проверьте себя: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4829854"/>
              </p:ext>
            </p:extLst>
          </p:nvPr>
        </p:nvGraphicFramePr>
        <p:xfrm>
          <a:off x="0" y="1124744"/>
          <a:ext cx="9144000" cy="5733255"/>
        </p:xfrm>
        <a:graphic>
          <a:graphicData uri="http://schemas.openxmlformats.org/drawingml/2006/table">
            <a:tbl>
              <a:tblPr/>
              <a:tblGrid>
                <a:gridCol w="2723471"/>
                <a:gridCol w="3306766"/>
                <a:gridCol w="3113763"/>
              </a:tblGrid>
              <a:tr h="864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Кислоты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Основания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Соли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868625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H2S</a:t>
                      </a:r>
                      <a:r>
                        <a:rPr lang="ru-RU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0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HNO3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0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H3PO4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</a:t>
                      </a:r>
                      <a:r>
                        <a:rPr lang="ru-RU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en-US" sz="40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Ba(OH)2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4400" b="1" u="sng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44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(OH)2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44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LiOH</a:t>
                      </a:r>
                      <a:endParaRPr kumimoji="0" lang="ru-RU" sz="7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FeCl3 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CuSO4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K3PO4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400" b="1" u="sng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Al2(SO4)3</a:t>
                      </a:r>
                      <a:endParaRPr lang="ru-RU" sz="4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ru-RU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ru-RU" sz="4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3)2</a:t>
                      </a:r>
                      <a:endParaRPr kumimoji="0" lang="ru-RU" sz="6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98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Тема урока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  <a:latin typeface="Georgia" pitchFamily="18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  <a:ea typeface="Batang" pitchFamily="18" charset="-127"/>
              </a:rPr>
              <a:t>«Диссоциация кислот, щелочей и солей»</a:t>
            </a:r>
            <a:endParaRPr lang="ru-RU" sz="4800" b="1" dirty="0">
              <a:solidFill>
                <a:srgbClr val="FF0000"/>
              </a:solidFill>
              <a:latin typeface="Georgia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9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35938" cy="4103688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sz="4000" dirty="0">
                <a:solidFill>
                  <a:srgbClr val="CCFFFF"/>
                </a:solidFill>
              </a:rPr>
              <a:t>- </a:t>
            </a:r>
            <a:r>
              <a:rPr lang="ru-RU" sz="4000" dirty="0" smtClean="0">
                <a:solidFill>
                  <a:srgbClr val="CCFFFF"/>
                </a:solidFill>
              </a:rPr>
              <a:t>  </a:t>
            </a:r>
            <a:r>
              <a:rPr lang="ru-RU" sz="4000" b="1" dirty="0" smtClean="0">
                <a:solidFill>
                  <a:srgbClr val="FFFF00"/>
                </a:solidFill>
              </a:rPr>
              <a:t>это </a:t>
            </a:r>
            <a:r>
              <a:rPr lang="ru-RU" sz="4000" b="1" dirty="0">
                <a:solidFill>
                  <a:srgbClr val="FFFF00"/>
                </a:solidFill>
              </a:rPr>
              <a:t>электролиты,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при диссоциации которых </a:t>
            </a:r>
            <a:r>
              <a:rPr lang="ru-RU" sz="4000" dirty="0" smtClean="0">
                <a:solidFill>
                  <a:schemeClr val="tx1"/>
                </a:solidFill>
              </a:rPr>
              <a:t>в водных </a:t>
            </a:r>
            <a:r>
              <a:rPr lang="ru-RU" sz="4000" dirty="0">
                <a:solidFill>
                  <a:schemeClr val="tx1"/>
                </a:solidFill>
              </a:rPr>
              <a:t>растворах в качестве катионов образуются только ионы водорода</a:t>
            </a:r>
          </a:p>
        </p:txBody>
      </p:sp>
      <p:sp>
        <p:nvSpPr>
          <p:cNvPr id="97288" name="WordArt 8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3095625" cy="935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 dirty="0">
                <a:solidFill>
                  <a:srgbClr val="FF0000">
                    <a:alpha val="78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Кислоты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20688" y="3212976"/>
            <a:ext cx="8215404" cy="4124449"/>
            <a:chOff x="1214414" y="704844"/>
            <a:chExt cx="8215370" cy="5338821"/>
          </a:xfrm>
        </p:grpSpPr>
        <p:sp>
          <p:nvSpPr>
            <p:cNvPr id="97301" name="Прямоугольник 9"/>
            <p:cNvSpPr>
              <a:spLocks noChangeArrowheads="1"/>
            </p:cNvSpPr>
            <p:nvPr/>
          </p:nvSpPr>
          <p:spPr bwMode="auto">
            <a:xfrm>
              <a:off x="1214414" y="3713958"/>
              <a:ext cx="8215370" cy="23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40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</a:t>
              </a:r>
              <a:r>
                <a:rPr lang="en-US" sz="3600">
                  <a:solidFill>
                    <a:srgbClr val="002060"/>
                  </a:solidFill>
                  <a:effectLst/>
                  <a:latin typeface="Book Antiqua" pitchFamily="18" charset="0"/>
                </a:rPr>
                <a:t>          </a:t>
              </a: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 baseline="-250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25747" y="704844"/>
              <a:ext cx="1152123" cy="131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Н</a:t>
              </a:r>
              <a:r>
                <a:rPr lang="ru-RU" sz="6000" b="1" baseline="3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+</a:t>
              </a:r>
              <a:endParaRPr lang="ru-RU" sz="6000" dirty="0"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97303" name="Прямоугольник 19"/>
          <p:cNvSpPr>
            <a:spLocks noChangeArrowheads="1"/>
          </p:cNvSpPr>
          <p:nvPr/>
        </p:nvSpPr>
        <p:spPr bwMode="auto">
          <a:xfrm>
            <a:off x="2081213" y="4940300"/>
            <a:ext cx="3675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effectLst/>
                <a:latin typeface="Times New Roman" pitchFamily="18" charset="0"/>
              </a:rPr>
              <a:t>Н</a:t>
            </a:r>
            <a:r>
              <a:rPr lang="en-US" sz="3600" b="1" dirty="0" err="1">
                <a:effectLst/>
                <a:latin typeface="Book Antiqua" pitchFamily="18" charset="0"/>
              </a:rPr>
              <a:t>Cl</a:t>
            </a:r>
            <a:r>
              <a:rPr lang="en-US" sz="3600" b="1" dirty="0">
                <a:effectLst/>
                <a:latin typeface="Book Antiqua" pitchFamily="18" charset="0"/>
              </a:rPr>
              <a:t>  →</a:t>
            </a:r>
            <a:r>
              <a:rPr lang="ru-RU" sz="3600" b="1" dirty="0">
                <a:effectLst/>
                <a:latin typeface="Times New Roman" pitchFamily="18" charset="0"/>
              </a:rPr>
              <a:t>       </a:t>
            </a:r>
            <a:r>
              <a:rPr lang="en-US" sz="3600" b="1" dirty="0">
                <a:effectLst/>
                <a:latin typeface="Book Antiqua" pitchFamily="18" charset="0"/>
              </a:rPr>
              <a:t>+ </a:t>
            </a:r>
            <a:r>
              <a:rPr lang="en-US" sz="3600" b="1" dirty="0" err="1">
                <a:effectLst/>
                <a:latin typeface="Book Antiqua" pitchFamily="18" charset="0"/>
              </a:rPr>
              <a:t>Cl</a:t>
            </a:r>
            <a:r>
              <a:rPr lang="en-US" sz="3600" b="1" baseline="30000" dirty="0">
                <a:effectLst/>
                <a:latin typeface="Book Antiqua" pitchFamily="18" charset="0"/>
              </a:rPr>
              <a:t> -</a:t>
            </a:r>
            <a:r>
              <a:rPr lang="en-US" sz="3600" b="1" dirty="0">
                <a:effectLst/>
                <a:latin typeface="Book Antiqua" pitchFamily="18" charset="0"/>
              </a:rPr>
              <a:t> </a:t>
            </a:r>
            <a:endParaRPr lang="ru-RU" sz="3600" dirty="0">
              <a:effectLst/>
              <a:latin typeface="Times New Roman" pitchFamily="18" charset="0"/>
            </a:endParaRPr>
          </a:p>
        </p:txBody>
      </p:sp>
      <p:sp>
        <p:nvSpPr>
          <p:cNvPr id="97304" name="Прямоугольник 21"/>
          <p:cNvSpPr>
            <a:spLocks noChangeArrowheads="1"/>
          </p:cNvSpPr>
          <p:nvPr/>
        </p:nvSpPr>
        <p:spPr bwMode="auto">
          <a:xfrm>
            <a:off x="2087563" y="5726113"/>
            <a:ext cx="508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effectLst/>
                <a:latin typeface="Times New Roman" pitchFamily="18" charset="0"/>
              </a:rPr>
              <a:t>Н</a:t>
            </a:r>
            <a:r>
              <a:rPr lang="en-US" sz="3600" b="1" baseline="-25000" dirty="0">
                <a:effectLst/>
                <a:latin typeface="Book Antiqua" pitchFamily="18" charset="0"/>
              </a:rPr>
              <a:t>2</a:t>
            </a:r>
            <a:r>
              <a:rPr lang="en-US" sz="3600" b="1" dirty="0">
                <a:effectLst/>
                <a:latin typeface="Book Antiqua" pitchFamily="18" charset="0"/>
              </a:rPr>
              <a:t>SO</a:t>
            </a:r>
            <a:r>
              <a:rPr lang="en-US" sz="3600" b="1" baseline="-25000" dirty="0">
                <a:effectLst/>
                <a:latin typeface="Book Antiqua" pitchFamily="18" charset="0"/>
              </a:rPr>
              <a:t>4</a:t>
            </a:r>
            <a:r>
              <a:rPr lang="en-US" sz="3600" b="1" dirty="0">
                <a:effectLst/>
                <a:latin typeface="Book Antiqua" pitchFamily="18" charset="0"/>
              </a:rPr>
              <a:t>   →</a:t>
            </a:r>
            <a:r>
              <a:rPr lang="ru-RU" sz="3600" b="1" dirty="0">
                <a:effectLst/>
                <a:latin typeface="Times New Roman" pitchFamily="18" charset="0"/>
              </a:rPr>
              <a:t> </a:t>
            </a:r>
            <a:r>
              <a:rPr lang="en-US" sz="3600" b="1" dirty="0">
                <a:effectLst/>
                <a:latin typeface="Book Antiqua" pitchFamily="18" charset="0"/>
              </a:rPr>
              <a:t>2</a:t>
            </a:r>
            <a:r>
              <a:rPr lang="ru-RU" sz="3600" b="1" dirty="0">
                <a:effectLst/>
                <a:latin typeface="Times New Roman" pitchFamily="18" charset="0"/>
              </a:rPr>
              <a:t>      +  </a:t>
            </a:r>
            <a:r>
              <a:rPr lang="en-US" sz="3600" b="1" dirty="0">
                <a:effectLst/>
                <a:latin typeface="Book Antiqua" pitchFamily="18" charset="0"/>
              </a:rPr>
              <a:t>SO</a:t>
            </a:r>
            <a:r>
              <a:rPr lang="en-US" sz="3600" b="1" baseline="-25000" dirty="0">
                <a:effectLst/>
                <a:latin typeface="Book Antiqua" pitchFamily="18" charset="0"/>
              </a:rPr>
              <a:t>4</a:t>
            </a:r>
            <a:r>
              <a:rPr lang="en-US" sz="3600" b="1" baseline="30000" dirty="0">
                <a:effectLst/>
                <a:latin typeface="Book Antiqua" pitchFamily="18" charset="0"/>
              </a:rPr>
              <a:t> 2-</a:t>
            </a:r>
            <a:r>
              <a:rPr lang="en-US" sz="3600" b="1" dirty="0">
                <a:effectLst/>
                <a:latin typeface="Book Antiqua" pitchFamily="18" charset="0"/>
              </a:rPr>
              <a:t> </a:t>
            </a:r>
            <a:endParaRPr lang="ru-RU" sz="3600" dirty="0"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3938" y="4868863"/>
            <a:ext cx="1143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+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27563" y="5654675"/>
            <a:ext cx="865187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+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8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Кислый вкус</a:t>
            </a:r>
          </a:p>
          <a:p>
            <a:r>
              <a:rPr lang="ru-RU" b="1" dirty="0"/>
              <a:t> Изменение окраски индикатора</a:t>
            </a:r>
          </a:p>
          <a:p>
            <a:r>
              <a:rPr lang="ru-RU" b="1" dirty="0"/>
              <a:t> Взаимодействие с некоторыми металлами с выделением водорода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sz="3600" b="1" i="1" dirty="0">
                <a:solidFill>
                  <a:srgbClr val="FF0000"/>
                </a:solidFill>
              </a:rPr>
              <a:t>обусловлены наличием 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683568" y="4691676"/>
            <a:ext cx="7056784" cy="1639491"/>
            <a:chOff x="1214414" y="2756601"/>
            <a:chExt cx="8497629" cy="3287064"/>
          </a:xfrm>
        </p:grpSpPr>
        <p:sp>
          <p:nvSpPr>
            <p:cNvPr id="106502" name="Прямоугольник 9"/>
            <p:cNvSpPr>
              <a:spLocks noChangeArrowheads="1"/>
            </p:cNvSpPr>
            <p:nvPr/>
          </p:nvSpPr>
          <p:spPr bwMode="auto">
            <a:xfrm>
              <a:off x="1214414" y="3713958"/>
              <a:ext cx="8215370" cy="23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40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</a:t>
              </a:r>
              <a:r>
                <a:rPr lang="en-US" sz="3600">
                  <a:solidFill>
                    <a:srgbClr val="002060"/>
                  </a:solidFill>
                  <a:effectLst/>
                  <a:latin typeface="Book Antiqua" pitchFamily="18" charset="0"/>
                </a:rPr>
                <a:t>          </a:t>
              </a: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 baseline="-250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15904" y="2756601"/>
              <a:ext cx="1296139" cy="1314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Н</a:t>
              </a:r>
              <a:r>
                <a:rPr lang="ru-RU" sz="6000" b="1" baseline="3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+</a:t>
              </a:r>
              <a:endParaRPr lang="ru-RU" sz="6000" dirty="0"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5616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Общие свойства кислот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3095625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solidFill>
                  <a:srgbClr val="FF0000">
                    <a:alpha val="78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Основания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727869"/>
            <a:ext cx="8712968" cy="2989163"/>
          </a:xfrm>
          <a:noFill/>
          <a:ln/>
        </p:spPr>
        <p:txBody>
          <a:bodyPr/>
          <a:lstStyle/>
          <a:p>
            <a:r>
              <a:rPr lang="ru-RU" sz="4000" dirty="0"/>
              <a:t>                </a:t>
            </a:r>
            <a:r>
              <a:rPr lang="ru-RU" sz="4000" dirty="0" smtClean="0"/>
              <a:t>      </a:t>
            </a:r>
            <a:r>
              <a:rPr lang="ru-RU" sz="4000" b="1" dirty="0" smtClean="0">
                <a:solidFill>
                  <a:srgbClr val="FFFF00"/>
                </a:solidFill>
              </a:rPr>
              <a:t>- </a:t>
            </a:r>
            <a:r>
              <a:rPr lang="ru-RU" sz="4000" b="1" dirty="0">
                <a:solidFill>
                  <a:srgbClr val="FFFF00"/>
                </a:solidFill>
              </a:rPr>
              <a:t>это электролиты</a:t>
            </a:r>
            <a:r>
              <a:rPr lang="ru-RU" sz="4000" dirty="0">
                <a:solidFill>
                  <a:srgbClr val="FFFF00"/>
                </a:solidFill>
              </a:rPr>
              <a:t>,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при диссоциации которых водных растворах в качестве анионов образуются только  гидроксид-ионы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176213" y="3068960"/>
            <a:ext cx="8571772" cy="3404865"/>
            <a:chOff x="1214414" y="1637850"/>
            <a:chExt cx="8572560" cy="4405815"/>
          </a:xfrm>
        </p:grpSpPr>
        <p:sp>
          <p:nvSpPr>
            <p:cNvPr id="99344" name="Прямоугольник 9"/>
            <p:cNvSpPr>
              <a:spLocks noChangeArrowheads="1"/>
            </p:cNvSpPr>
            <p:nvPr/>
          </p:nvSpPr>
          <p:spPr bwMode="auto">
            <a:xfrm>
              <a:off x="1214414" y="3713958"/>
              <a:ext cx="8215370" cy="23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40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</a:t>
              </a:r>
              <a:r>
                <a:rPr lang="en-US" sz="3600">
                  <a:solidFill>
                    <a:srgbClr val="002060"/>
                  </a:solidFill>
                  <a:effectLst/>
                  <a:latin typeface="Book Antiqua" pitchFamily="18" charset="0"/>
                </a:rPr>
                <a:t>          </a:t>
              </a: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 baseline="-250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18810" y="1637850"/>
              <a:ext cx="3168164" cy="131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ОН</a:t>
              </a:r>
              <a:r>
                <a:rPr lang="ru-RU" sz="6000" b="1" baseline="5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-</a:t>
              </a:r>
              <a:endParaRPr lang="ru-RU" sz="6000" baseline="50000" dirty="0"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99346" name="Прямоугольник 19"/>
          <p:cNvSpPr>
            <a:spLocks noChangeArrowheads="1"/>
          </p:cNvSpPr>
          <p:nvPr/>
        </p:nvSpPr>
        <p:spPr bwMode="auto">
          <a:xfrm>
            <a:off x="1835150" y="4076700"/>
            <a:ext cx="333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effectLst/>
                <a:latin typeface="Book Antiqua" pitchFamily="18" charset="0"/>
              </a:rPr>
              <a:t>KOH  →</a:t>
            </a:r>
            <a:r>
              <a:rPr lang="ru-RU" sz="3600" b="1" dirty="0">
                <a:effectLst/>
                <a:latin typeface="Times New Roman" pitchFamily="18" charset="0"/>
              </a:rPr>
              <a:t>  </a:t>
            </a:r>
            <a:r>
              <a:rPr lang="en-US" sz="3600" b="1" dirty="0">
                <a:effectLst/>
                <a:latin typeface="Book Antiqua" pitchFamily="18" charset="0"/>
              </a:rPr>
              <a:t>K</a:t>
            </a:r>
            <a:r>
              <a:rPr lang="en-US" sz="3600" b="1" baseline="50000" dirty="0">
                <a:effectLst/>
                <a:latin typeface="Book Antiqua" pitchFamily="18" charset="0"/>
              </a:rPr>
              <a:t> +   </a:t>
            </a:r>
            <a:r>
              <a:rPr lang="en-US" sz="3600" b="1" dirty="0">
                <a:effectLst/>
                <a:latin typeface="Book Antiqua" pitchFamily="18" charset="0"/>
              </a:rPr>
              <a:t>+</a:t>
            </a:r>
            <a:endParaRPr lang="ru-RU" sz="3600" dirty="0"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48275" y="3933825"/>
            <a:ext cx="114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O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en-US" sz="3600" b="1" baseline="50000" dirty="0">
                <a:solidFill>
                  <a:schemeClr val="tx1"/>
                </a:solidFill>
                <a:effectLst/>
                <a:latin typeface="Book Antiqua" pitchFamily="18" charset="0"/>
              </a:rPr>
              <a:t>-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99348" name="Прямоугольник 26"/>
          <p:cNvSpPr>
            <a:spLocks noChangeArrowheads="1"/>
          </p:cNvSpPr>
          <p:nvPr/>
        </p:nvSpPr>
        <p:spPr bwMode="auto">
          <a:xfrm>
            <a:off x="2019300" y="4933950"/>
            <a:ext cx="4280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effectLst/>
                <a:latin typeface="Book Antiqua" pitchFamily="18" charset="0"/>
              </a:rPr>
              <a:t>Ca</a:t>
            </a:r>
            <a:r>
              <a:rPr lang="en-US" sz="3600" b="1" dirty="0">
                <a:effectLst/>
                <a:latin typeface="Book Antiqua" pitchFamily="18" charset="0"/>
              </a:rPr>
              <a:t>(OH)</a:t>
            </a:r>
            <a:r>
              <a:rPr lang="en-US" sz="3600" b="1" baseline="-25000" dirty="0">
                <a:effectLst/>
                <a:latin typeface="Book Antiqua" pitchFamily="18" charset="0"/>
              </a:rPr>
              <a:t>2</a:t>
            </a:r>
            <a:r>
              <a:rPr lang="en-US" sz="3600" b="1" dirty="0">
                <a:effectLst/>
                <a:latin typeface="Book Antiqua" pitchFamily="18" charset="0"/>
              </a:rPr>
              <a:t> </a:t>
            </a:r>
            <a:r>
              <a:rPr lang="en-US" b="1" dirty="0">
                <a:effectLst/>
              </a:rPr>
              <a:t>→</a:t>
            </a:r>
            <a:r>
              <a:rPr lang="en-US" sz="3600" b="1" dirty="0">
                <a:effectLst/>
                <a:latin typeface="Book Antiqua" pitchFamily="18" charset="0"/>
              </a:rPr>
              <a:t> Ca</a:t>
            </a:r>
            <a:r>
              <a:rPr lang="en-US" sz="3600" b="1" baseline="50000" dirty="0">
                <a:effectLst/>
                <a:latin typeface="Book Antiqua" pitchFamily="18" charset="0"/>
              </a:rPr>
              <a:t>2+   </a:t>
            </a:r>
            <a:r>
              <a:rPr lang="en-US" sz="3600" b="1" dirty="0">
                <a:effectLst/>
                <a:latin typeface="Book Antiqua" pitchFamily="18" charset="0"/>
              </a:rPr>
              <a:t>+ 2</a:t>
            </a:r>
            <a:endParaRPr lang="ru-RU" sz="3600" b="1" dirty="0">
              <a:effectLst/>
              <a:latin typeface="Book Antiqua" pitchFamily="18" charset="0"/>
            </a:endParaRPr>
          </a:p>
        </p:txBody>
      </p:sp>
      <p:sp>
        <p:nvSpPr>
          <p:cNvPr id="99349" name="Прямоугольник 30"/>
          <p:cNvSpPr>
            <a:spLocks noChangeArrowheads="1"/>
          </p:cNvSpPr>
          <p:nvPr/>
        </p:nvSpPr>
        <p:spPr bwMode="auto">
          <a:xfrm>
            <a:off x="1819275" y="5719763"/>
            <a:ext cx="514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 dirty="0">
                <a:effectLst/>
                <a:latin typeface="Times New Roman" pitchFamily="18" charset="0"/>
              </a:rPr>
              <a:t>М</a:t>
            </a:r>
            <a:r>
              <a:rPr lang="en-US" sz="3600" b="1" dirty="0">
                <a:effectLst/>
                <a:latin typeface="Book Antiqua" pitchFamily="18" charset="0"/>
              </a:rPr>
              <a:t>e(OH)</a:t>
            </a:r>
            <a:r>
              <a:rPr lang="en-US" sz="3600" b="1" baseline="-25000" dirty="0">
                <a:effectLst/>
                <a:latin typeface="Book Antiqua" pitchFamily="18" charset="0"/>
              </a:rPr>
              <a:t>n</a:t>
            </a:r>
            <a:r>
              <a:rPr lang="en-US" sz="3600" b="1" dirty="0">
                <a:effectLst/>
                <a:latin typeface="Book Antiqua" pitchFamily="18" charset="0"/>
              </a:rPr>
              <a:t> </a:t>
            </a:r>
            <a:r>
              <a:rPr lang="en-US" b="1" dirty="0">
                <a:effectLst/>
              </a:rPr>
              <a:t>→</a:t>
            </a:r>
            <a:r>
              <a:rPr lang="en-US" sz="3600" b="1" dirty="0">
                <a:effectLst/>
                <a:latin typeface="Book Antiqua" pitchFamily="18" charset="0"/>
              </a:rPr>
              <a:t> Me</a:t>
            </a:r>
            <a:r>
              <a:rPr lang="en-US" sz="3600" b="1" baseline="50000" dirty="0">
                <a:effectLst/>
                <a:latin typeface="Book Antiqua" pitchFamily="18" charset="0"/>
              </a:rPr>
              <a:t>n+   </a:t>
            </a:r>
            <a:r>
              <a:rPr lang="en-US" sz="3600" b="1" dirty="0">
                <a:effectLst/>
                <a:latin typeface="Book Antiqua" pitchFamily="18" charset="0"/>
              </a:rPr>
              <a:t>+ n </a:t>
            </a:r>
            <a:endParaRPr lang="ru-RU" sz="3600" b="1" dirty="0">
              <a:effectLst/>
              <a:latin typeface="Book Antiqu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91275" y="5648325"/>
            <a:ext cx="134907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O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en-US" sz="3600" b="1" baseline="50000" dirty="0">
                <a:solidFill>
                  <a:schemeClr val="tx1"/>
                </a:solidFill>
                <a:effectLst/>
                <a:latin typeface="Book Antiqua" pitchFamily="18" charset="0"/>
              </a:rPr>
              <a:t>-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99639" y="4791075"/>
            <a:ext cx="1091761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O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Н</a:t>
            </a:r>
            <a:r>
              <a:rPr lang="en-US" sz="3600" b="1" baseline="50000" dirty="0">
                <a:solidFill>
                  <a:schemeClr val="tx1"/>
                </a:solidFill>
                <a:effectLst/>
                <a:latin typeface="Book Antiqua" pitchFamily="18" charset="0"/>
              </a:rPr>
              <a:t>-</a:t>
            </a:r>
            <a:r>
              <a:rPr lang="en-US" sz="3600" b="1" dirty="0">
                <a:solidFill>
                  <a:srgbClr val="FFFF0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/>
      <p:bldP spid="25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/>
              <a:t> </a:t>
            </a:r>
            <a:r>
              <a:rPr lang="ru-RU" sz="3600" b="1" dirty="0" err="1"/>
              <a:t>Мыльность</a:t>
            </a:r>
            <a:r>
              <a:rPr lang="ru-RU" sz="3600" b="1" dirty="0"/>
              <a:t> на ощупь</a:t>
            </a:r>
          </a:p>
          <a:p>
            <a:r>
              <a:rPr lang="ru-RU" sz="3600" b="1" dirty="0"/>
              <a:t> Едкое действие</a:t>
            </a:r>
          </a:p>
          <a:p>
            <a:r>
              <a:rPr lang="ru-RU" sz="3600" b="1" dirty="0"/>
              <a:t> Изменение окраски индикатора</a:t>
            </a:r>
          </a:p>
          <a:p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обусловлены наличием</a:t>
            </a:r>
            <a:r>
              <a:rPr lang="ru-RU" b="1" dirty="0"/>
              <a:t> 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-1549400" y="4437112"/>
            <a:ext cx="9361760" cy="2281186"/>
            <a:chOff x="1214414" y="3091863"/>
            <a:chExt cx="9362619" cy="2951802"/>
          </a:xfrm>
        </p:grpSpPr>
        <p:sp>
          <p:nvSpPr>
            <p:cNvPr id="107526" name="Прямоугольник 9"/>
            <p:cNvSpPr>
              <a:spLocks noChangeArrowheads="1"/>
            </p:cNvSpPr>
            <p:nvPr/>
          </p:nvSpPr>
          <p:spPr bwMode="auto">
            <a:xfrm>
              <a:off x="1214414" y="3713958"/>
              <a:ext cx="8215370" cy="232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40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</a:t>
              </a:r>
              <a:r>
                <a:rPr lang="en-US" sz="3600">
                  <a:solidFill>
                    <a:srgbClr val="002060"/>
                  </a:solidFill>
                  <a:effectLst/>
                  <a:latin typeface="Book Antiqua" pitchFamily="18" charset="0"/>
                </a:rPr>
                <a:t>          </a:t>
              </a: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 baseline="-250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776668" y="3091863"/>
              <a:ext cx="1800365" cy="131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ОН</a:t>
              </a:r>
              <a:r>
                <a:rPr lang="ru-RU" sz="6000" b="1" baseline="5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-</a:t>
              </a:r>
              <a:endParaRPr lang="ru-RU" sz="6000" baseline="50000" dirty="0"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7584" y="26064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Общие свойства щелочей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2662237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solidFill>
                  <a:srgbClr val="FF0000">
                    <a:alpha val="78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Соли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748712" cy="3960813"/>
          </a:xfrm>
          <a:noFill/>
          <a:ln/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              </a:t>
            </a: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4000" b="1" dirty="0">
                <a:solidFill>
                  <a:srgbClr val="FFFF00"/>
                </a:solidFill>
              </a:rPr>
              <a:t>- это электролиты</a:t>
            </a:r>
            <a:r>
              <a:rPr lang="ru-RU" sz="4000" b="1" dirty="0" smtClean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которые </a:t>
            </a:r>
            <a:r>
              <a:rPr lang="ru-RU" b="1" dirty="0" err="1">
                <a:solidFill>
                  <a:schemeClr val="tx1"/>
                </a:solidFill>
              </a:rPr>
              <a:t>диссоциируют</a:t>
            </a:r>
            <a:r>
              <a:rPr lang="ru-RU" b="1" dirty="0">
                <a:solidFill>
                  <a:schemeClr val="tx1"/>
                </a:solidFill>
              </a:rPr>
              <a:t> на катион металла и анион кислотного остатка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14350" y="4457700"/>
            <a:ext cx="8304213" cy="2570163"/>
            <a:chOff x="1125480" y="3714752"/>
            <a:chExt cx="8304304" cy="3324125"/>
          </a:xfrm>
        </p:grpSpPr>
        <p:sp>
          <p:nvSpPr>
            <p:cNvPr id="100368" name="Прямоугольник 9"/>
            <p:cNvSpPr>
              <a:spLocks noChangeArrowheads="1"/>
            </p:cNvSpPr>
            <p:nvPr/>
          </p:nvSpPr>
          <p:spPr bwMode="auto">
            <a:xfrm>
              <a:off x="1214414" y="3714752"/>
              <a:ext cx="8215370" cy="232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40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</a:t>
              </a:r>
              <a:r>
                <a:rPr lang="en-US" sz="3600">
                  <a:solidFill>
                    <a:srgbClr val="002060"/>
                  </a:solidFill>
                  <a:effectLst/>
                  <a:latin typeface="Book Antiqua" pitchFamily="18" charset="0"/>
                </a:rPr>
                <a:t>          </a:t>
              </a: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 baseline="-250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  <a:p>
              <a:pPr algn="l"/>
              <a:r>
                <a:rPr lang="ru-RU" sz="3600">
                  <a:solidFill>
                    <a:srgbClr val="002060"/>
                  </a:solidFill>
                  <a:effectLst/>
                  <a:latin typeface="Times New Roman" pitchFamily="18" charset="0"/>
                </a:rPr>
                <a:t>                          </a:t>
              </a:r>
              <a:endParaRPr lang="en-US" sz="3600">
                <a:solidFill>
                  <a:srgbClr val="002060"/>
                </a:solidFill>
                <a:effectLst/>
                <a:latin typeface="Book Antiqu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0166" y="5714334"/>
              <a:ext cx="2500298" cy="1314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Me</a:t>
              </a:r>
              <a:r>
                <a:rPr lang="en-US" sz="6000" b="1" baseline="5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n</a:t>
              </a:r>
              <a:r>
                <a:rPr lang="ru-RU" sz="6000" b="1" baseline="50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+</a:t>
              </a:r>
              <a:endParaRPr lang="ru-RU" sz="6000" baseline="50000" dirty="0"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100370" name="Прямоугольник 19"/>
          <p:cNvSpPr>
            <a:spLocks noChangeArrowheads="1"/>
          </p:cNvSpPr>
          <p:nvPr/>
        </p:nvSpPr>
        <p:spPr bwMode="auto">
          <a:xfrm>
            <a:off x="1763713" y="3860800"/>
            <a:ext cx="3840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effectLst/>
                <a:latin typeface="Book Antiqua" pitchFamily="18" charset="0"/>
              </a:rPr>
              <a:t>NaCl</a:t>
            </a:r>
            <a:r>
              <a:rPr lang="en-US" sz="3600" b="1" dirty="0">
                <a:effectLst/>
                <a:latin typeface="Book Antiqua" pitchFamily="18" charset="0"/>
              </a:rPr>
              <a:t>  →</a:t>
            </a:r>
            <a:r>
              <a:rPr lang="ru-RU" sz="3600" b="1" dirty="0">
                <a:effectLst/>
                <a:latin typeface="Times New Roman" pitchFamily="18" charset="0"/>
              </a:rPr>
              <a:t>       </a:t>
            </a:r>
            <a:r>
              <a:rPr lang="en-US" sz="3600" b="1" dirty="0">
                <a:effectLst/>
                <a:latin typeface="Book Antiqua" pitchFamily="18" charset="0"/>
              </a:rPr>
              <a:t>       +</a:t>
            </a:r>
            <a:endParaRPr lang="ru-RU" sz="3600" baseline="50000" dirty="0">
              <a:effectLst/>
              <a:latin typeface="Times New Roman" pitchFamily="18" charset="0"/>
            </a:endParaRPr>
          </a:p>
        </p:txBody>
      </p:sp>
      <p:sp>
        <p:nvSpPr>
          <p:cNvPr id="100371" name="Прямоугольник 21"/>
          <p:cNvSpPr>
            <a:spLocks noChangeArrowheads="1"/>
          </p:cNvSpPr>
          <p:nvPr/>
        </p:nvSpPr>
        <p:spPr bwMode="auto">
          <a:xfrm>
            <a:off x="1389063" y="4575175"/>
            <a:ext cx="4643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effectLst/>
                <a:latin typeface="Book Antiqua" pitchFamily="18" charset="0"/>
              </a:rPr>
              <a:t>K</a:t>
            </a:r>
            <a:r>
              <a:rPr lang="en-US" sz="3600" b="1" baseline="-25000" dirty="0">
                <a:effectLst/>
                <a:latin typeface="Book Antiqua" pitchFamily="18" charset="0"/>
              </a:rPr>
              <a:t>2</a:t>
            </a:r>
            <a:r>
              <a:rPr lang="en-US" sz="3600" b="1" dirty="0">
                <a:effectLst/>
                <a:latin typeface="Book Antiqua" pitchFamily="18" charset="0"/>
              </a:rPr>
              <a:t>SO</a:t>
            </a:r>
            <a:r>
              <a:rPr lang="en-US" sz="3600" b="1" baseline="-25000" dirty="0">
                <a:effectLst/>
                <a:latin typeface="Book Antiqua" pitchFamily="18" charset="0"/>
              </a:rPr>
              <a:t>4</a:t>
            </a:r>
            <a:r>
              <a:rPr lang="en-US" sz="3600" b="1" dirty="0">
                <a:effectLst/>
                <a:latin typeface="Book Antiqua" pitchFamily="18" charset="0"/>
              </a:rPr>
              <a:t>   →</a:t>
            </a:r>
            <a:r>
              <a:rPr lang="ru-RU" sz="3600" b="1" dirty="0">
                <a:effectLst/>
                <a:latin typeface="Times New Roman" pitchFamily="18" charset="0"/>
              </a:rPr>
              <a:t> 2         +</a:t>
            </a:r>
            <a:endParaRPr lang="ru-RU" sz="3600" dirty="0">
              <a:effectLst/>
              <a:latin typeface="Times New Roman" pitchFamily="18" charset="0"/>
            </a:endParaRPr>
          </a:p>
        </p:txBody>
      </p:sp>
      <p:sp>
        <p:nvSpPr>
          <p:cNvPr id="100372" name="Прямоугольник 22"/>
          <p:cNvSpPr>
            <a:spLocks noChangeArrowheads="1"/>
          </p:cNvSpPr>
          <p:nvPr/>
        </p:nvSpPr>
        <p:spPr bwMode="auto">
          <a:xfrm>
            <a:off x="1746250" y="5432425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dirty="0">
                <a:effectLst/>
                <a:latin typeface="Book Antiqua" pitchFamily="18" charset="0"/>
              </a:rPr>
              <a:t>Al(NO</a:t>
            </a:r>
            <a:r>
              <a:rPr lang="en-US" sz="3600" b="1" baseline="-25000" dirty="0">
                <a:effectLst/>
                <a:latin typeface="Book Antiqua" pitchFamily="18" charset="0"/>
              </a:rPr>
              <a:t>3</a:t>
            </a:r>
            <a:r>
              <a:rPr lang="en-US" sz="3600" b="1" dirty="0">
                <a:effectLst/>
                <a:latin typeface="Book Antiqua" pitchFamily="18" charset="0"/>
              </a:rPr>
              <a:t>)</a:t>
            </a:r>
            <a:r>
              <a:rPr lang="en-US" sz="3600" b="1" baseline="-25000" dirty="0">
                <a:effectLst/>
                <a:latin typeface="Book Antiqua" pitchFamily="18" charset="0"/>
              </a:rPr>
              <a:t>3  </a:t>
            </a:r>
            <a:r>
              <a:rPr lang="en-US" sz="3600" b="1" dirty="0">
                <a:effectLst/>
                <a:latin typeface="Book Antiqua" pitchFamily="18" charset="0"/>
              </a:rPr>
              <a:t>→</a:t>
            </a:r>
            <a:r>
              <a:rPr lang="en-US" sz="3600" b="1" baseline="-25000" dirty="0">
                <a:effectLst/>
                <a:latin typeface="Book Antiqua" pitchFamily="18" charset="0"/>
              </a:rPr>
              <a:t> </a:t>
            </a:r>
            <a:r>
              <a:rPr lang="en-US" sz="3600" b="1" dirty="0">
                <a:effectLst/>
                <a:latin typeface="Book Antiqua" pitchFamily="18" charset="0"/>
              </a:rPr>
              <a:t>         + 3</a:t>
            </a:r>
            <a:endParaRPr lang="ru-RU" sz="3600" dirty="0"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46500" y="3789363"/>
            <a:ext cx="14287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/>
                <a:latin typeface="Book Antiqua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Na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+   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89375" y="4575175"/>
            <a:ext cx="114300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   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K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+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46563" y="5360988"/>
            <a:ext cx="114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Al</a:t>
            </a:r>
            <a:r>
              <a:rPr lang="en-US" sz="3600" b="1" baseline="50000" dirty="0">
                <a:solidFill>
                  <a:schemeClr val="tx1"/>
                </a:solidFill>
                <a:effectLst/>
                <a:latin typeface="Book Antiqua" pitchFamily="18" charset="0"/>
              </a:rPr>
              <a:t>3+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1863" y="5373688"/>
            <a:ext cx="1357312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NO</a:t>
            </a:r>
            <a:r>
              <a:rPr lang="en-US" sz="3600" b="1" baseline="-25000" dirty="0">
                <a:solidFill>
                  <a:schemeClr val="tx1"/>
                </a:solidFill>
                <a:effectLst/>
                <a:latin typeface="Book Antiqua" pitchFamily="18" charset="0"/>
              </a:rPr>
              <a:t>3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 -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03875" y="3932238"/>
            <a:ext cx="1071563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/>
                <a:latin typeface="Book Antiqu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l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-   </a:t>
            </a:r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46750" y="4575175"/>
            <a:ext cx="17240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Book Antiqua" pitchFamily="18" charset="0"/>
              </a:rPr>
              <a:t>SO</a:t>
            </a:r>
            <a:r>
              <a:rPr lang="en-US" sz="3600" b="1" baseline="-25000" dirty="0">
                <a:solidFill>
                  <a:schemeClr val="tx1"/>
                </a:solidFill>
                <a:effectLst/>
                <a:latin typeface="Book Antiqua" pitchFamily="18" charset="0"/>
              </a:rPr>
              <a:t>4</a:t>
            </a:r>
            <a:r>
              <a:rPr lang="en-US" sz="3600" b="1" baseline="30000" dirty="0">
                <a:solidFill>
                  <a:schemeClr val="tx1"/>
                </a:solidFill>
                <a:effectLst/>
                <a:latin typeface="Book Antiqua" pitchFamily="18" charset="0"/>
              </a:rPr>
              <a:t> 2-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775" y="6143625"/>
            <a:ext cx="5929313" cy="7143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600" b="1">
                <a:solidFill>
                  <a:srgbClr val="FF0000"/>
                </a:solidFill>
                <a:effectLst/>
                <a:latin typeface="Times New Roman" pitchFamily="18" charset="0"/>
              </a:rPr>
              <a:t>(кислотный остаток)</a:t>
            </a:r>
            <a:r>
              <a:rPr lang="ru-RU" sz="3600" b="1" baseline="50000">
                <a:solidFill>
                  <a:srgbClr val="FF0000"/>
                </a:solidFill>
                <a:effectLst/>
                <a:latin typeface="Times New Roman" pitchFamily="18" charset="0"/>
              </a:rPr>
              <a:t>в-</a:t>
            </a:r>
            <a:endParaRPr lang="ru-RU" sz="3600" b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2" descr="C:\Users\Елена\Desktop\1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588" y="3392530"/>
            <a:ext cx="1691680" cy="11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6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/>
      <p:bldP spid="33" grpId="0"/>
      <p:bldP spid="34" grpId="0"/>
      <p:bldP spid="35" grpId="0"/>
      <p:bldP spid="31" grpId="0"/>
      <p:bldP spid="41" grpId="0"/>
      <p:bldP spid="4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075612" cy="1900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Обусловлены свойствами всех ионов, которые образуются в процессе диссоциации.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 rot="-831127">
            <a:off x="971550" y="4581525"/>
            <a:ext cx="1428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/>
                <a:latin typeface="Book Antiqua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Na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Book Antiqua" pitchFamily="18" charset="0"/>
              </a:rPr>
              <a:t>+   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 rot="690222">
            <a:off x="5603875" y="3932238"/>
            <a:ext cx="10715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/>
                <a:latin typeface="Book Antiqua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С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l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Book Antiqua" pitchFamily="18" charset="0"/>
              </a:rPr>
              <a:t>-   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 rot="492594">
            <a:off x="4284663" y="4941888"/>
            <a:ext cx="1143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Times New Roman" pitchFamily="18" charset="0"/>
              </a:rPr>
              <a:t>   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K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Book Antiqua" pitchFamily="18" charset="0"/>
              </a:rPr>
              <a:t>+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 rot="593422">
            <a:off x="6948488" y="5445125"/>
            <a:ext cx="17240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SO</a:t>
            </a:r>
            <a:r>
              <a:rPr lang="en-US" sz="3600" b="1" baseline="-25000" dirty="0">
                <a:solidFill>
                  <a:srgbClr val="002060"/>
                </a:solidFill>
                <a:effectLst/>
                <a:latin typeface="Book Antiqua" pitchFamily="18" charset="0"/>
              </a:rPr>
              <a:t>4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Book Antiqua" pitchFamily="18" charset="0"/>
              </a:rPr>
              <a:t> 2-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 rot="-925330">
            <a:off x="2268538" y="566102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Al</a:t>
            </a:r>
            <a:r>
              <a:rPr lang="en-US" sz="3600" b="1" baseline="50000" dirty="0">
                <a:solidFill>
                  <a:srgbClr val="002060"/>
                </a:solidFill>
                <a:effectLst/>
                <a:latin typeface="Book Antiqua" pitchFamily="18" charset="0"/>
              </a:rPr>
              <a:t>3+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 Antiqua" pitchFamily="18" charset="0"/>
              </a:rPr>
              <a:t> 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Свойства растворов солей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6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«Третий лишний»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/>
              <a:t>Ацетон, хлорид кальция, </a:t>
            </a:r>
            <a:r>
              <a:rPr lang="ru-RU" sz="2800" b="1" dirty="0" smtClean="0"/>
              <a:t>вода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Углекислый газ, водород, соляная </a:t>
            </a:r>
            <a:r>
              <a:rPr lang="ru-RU" sz="2800" b="1" dirty="0" smtClean="0"/>
              <a:t>кислота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Сахар, сульфат натрия, хлорид </a:t>
            </a:r>
            <a:r>
              <a:rPr lang="ru-RU" sz="2800" b="1" dirty="0" smtClean="0"/>
              <a:t>калия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/>
              <a:t>Вода, серная кислота, гидроксид </a:t>
            </a:r>
            <a:r>
              <a:rPr lang="ru-RU" sz="2800" b="1" dirty="0" smtClean="0"/>
              <a:t>натрия </a:t>
            </a:r>
            <a:endParaRPr lang="ru-RU" sz="2800" b="1" dirty="0"/>
          </a:p>
          <a:p>
            <a:pPr lvl="0"/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6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«Крестики - нолики»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377181"/>
              </p:ext>
            </p:extLst>
          </p:nvPr>
        </p:nvGraphicFramePr>
        <p:xfrm>
          <a:off x="539552" y="1916833"/>
          <a:ext cx="8352927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2784309"/>
                <a:gridCol w="2784309"/>
                <a:gridCol w="2784309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HNO3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NaCl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CO2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SO2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ацетон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Na2SO4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KOH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CaCl2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12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Соедините прямой линией вещества</a:t>
            </a:r>
            <a:r>
              <a:rPr lang="ru-RU" sz="2800" b="1" dirty="0">
                <a:solidFill>
                  <a:srgbClr val="C00000"/>
                </a:solidFill>
              </a:rPr>
              <a:t>, являющиеся </a:t>
            </a:r>
            <a:r>
              <a:rPr lang="ru-RU" sz="2800" b="1" dirty="0" smtClean="0">
                <a:solidFill>
                  <a:srgbClr val="C00000"/>
                </a:solidFill>
              </a:rPr>
              <a:t>электролитами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Эпиграф урока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5112568" cy="4708376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пути ведут к знанию: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путь размышления – самый благородный,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путь подражания – </a:t>
            </a:r>
            <a:endParaRPr lang="ru-RU" sz="28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</a:t>
            </a: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легкий,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путь опыта – </a:t>
            </a:r>
            <a:endParaRPr lang="ru-RU" sz="28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28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горький</a:t>
            </a:r>
            <a:r>
              <a:rPr lang="ru-RU" sz="2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Конфуций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I:\УчГода СЕРПУХОВ в работу\портреты видных людей +цитаты\конфуций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336385" cy="359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«Крестики - нолики»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830826"/>
              </p:ext>
            </p:extLst>
          </p:nvPr>
        </p:nvGraphicFramePr>
        <p:xfrm>
          <a:off x="467543" y="2060847"/>
          <a:ext cx="8208912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2736304"/>
                <a:gridCol w="2736304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Этиловый спирт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NaOH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FeO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Са(ОН)2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5892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Соедините прямой линией вещества, являющиеся </a:t>
            </a:r>
            <a:r>
              <a:rPr lang="ru-RU" sz="2800" b="1" dirty="0" err="1" smtClean="0">
                <a:solidFill>
                  <a:srgbClr val="C00000"/>
                </a:solidFill>
              </a:rPr>
              <a:t>неэлектролитами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2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Закрепление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оставьте </a:t>
            </a:r>
            <a:r>
              <a:rPr lang="ru-RU" sz="4000" b="1" dirty="0"/>
              <a:t>уравнения диссоциации кислот, оснований и солей из </a:t>
            </a:r>
            <a:r>
              <a:rPr lang="ru-RU" sz="4000" b="1" dirty="0" smtClean="0"/>
              <a:t>таблицы</a:t>
            </a:r>
            <a:r>
              <a:rPr lang="ru-RU" sz="4000" b="1" dirty="0"/>
              <a:t>, которые мы </a:t>
            </a:r>
            <a:r>
              <a:rPr lang="ru-RU" sz="4000" b="1" dirty="0" smtClean="0"/>
              <a:t>не </a:t>
            </a:r>
            <a:r>
              <a:rPr lang="ru-RU" sz="4000" b="1" dirty="0"/>
              <a:t>рассматривали.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2522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8458200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Тестирование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1631646"/>
              </p:ext>
            </p:extLst>
          </p:nvPr>
        </p:nvGraphicFramePr>
        <p:xfrm>
          <a:off x="0" y="0"/>
          <a:ext cx="9252520" cy="730963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644008"/>
                <a:gridCol w="4608512"/>
              </a:tblGrid>
              <a:tr h="3342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Тест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«Диссоциация кислот, щелочей и солей»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Вариант 1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Вариант 2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7191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Ступенчатой диссоциации подвергается вещество, формула которого: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MgCl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б) 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</a:t>
                      </a:r>
                      <a:r>
                        <a:rPr lang="be-B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  </a:t>
                      </a:r>
                      <a:r>
                        <a:rPr lang="be-B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г)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Соли – это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электролиты,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диссоциирующие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катион водорода  и анион кислотного остатка б) соединения серы;  в) электролиты,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диссоциирующие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катион металла и анион кислотного остатка,  г)соленые вещества.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3.Лакмус в кислотах приобретает окраску: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а)синюю; б) красную; в) желтую.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Электролит, который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диссоциирует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образованием катиона металла – это: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б)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в)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   г)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FeO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При диссоциации 1 моль вещества, формула которого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,образуется общее число ионов: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2     б) 3    в)4     г) 5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Ступенчатой диссоциации подвергается вещество, формула которого: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 	   б)  Н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в) Н2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г)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 электролитам не относится вещество, формула которого: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б)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в)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   г)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FeO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Фенолфталеин в щелочах приобретает окраску: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синюю, б) красную;   в) малиновую.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Электролит, который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диссоциирует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образованием катиона водорода – это: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гидроксид натрия; б)  серная кислота;  в) нитрат натрия;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При диссоциации 1 моль вещества, формула которого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образуется общее число ионов: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2      б) 3         в)4        г)5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5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3497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3200" b="1" dirty="0">
                <a:solidFill>
                  <a:srgbClr val="C00000"/>
                </a:solidFill>
              </a:rPr>
              <a:t>1 вариант</a:t>
            </a:r>
          </a:p>
          <a:p>
            <a:pPr marL="533400" indent="-533400">
              <a:buFont typeface="Wingdings" pitchFamily="2" charset="2"/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1. </a:t>
            </a:r>
            <a:r>
              <a:rPr lang="ru-RU" sz="3600" b="1" dirty="0" smtClean="0"/>
              <a:t>б</a:t>
            </a:r>
            <a:endParaRPr lang="ru-RU" sz="3600" b="1" dirty="0"/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2. в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3. б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4. а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5. б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28775"/>
            <a:ext cx="4038600" cy="45339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3200" b="1" dirty="0">
                <a:solidFill>
                  <a:srgbClr val="C00000"/>
                </a:solidFill>
              </a:rPr>
              <a:t>2 вариант</a:t>
            </a:r>
          </a:p>
          <a:p>
            <a:pPr marL="533400" indent="-533400" algn="ctr">
              <a:buFont typeface="Wingdings" pitchFamily="2" charset="2"/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1. в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2. г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3. в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4. </a:t>
            </a:r>
            <a:r>
              <a:rPr lang="ru-RU" sz="3600" b="1" dirty="0" smtClean="0"/>
              <a:t>б</a:t>
            </a:r>
            <a:endParaRPr lang="ru-RU" sz="3600" b="1" dirty="0"/>
          </a:p>
          <a:p>
            <a:pPr marL="533400" indent="-533400" algn="ctr">
              <a:buFont typeface="Wingdings" pitchFamily="2" charset="2"/>
              <a:buNone/>
            </a:pPr>
            <a:r>
              <a:rPr lang="ru-RU" sz="3600" b="1" dirty="0"/>
              <a:t>5. в</a:t>
            </a:r>
          </a:p>
          <a:p>
            <a:pPr marL="533400" indent="-533400" algn="ctr">
              <a:buFont typeface="Wingdings" pitchFamily="2" charset="2"/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0596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2562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 spc="64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xmlns="" val="46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Химический деликатес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15672" cy="4708376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Специи?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7894" name="Picture 6" descr="C:\Users\User\Desktop\vopros_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607"/>
          <a:stretch/>
        </p:blipFill>
        <p:spPr bwMode="auto">
          <a:xfrm>
            <a:off x="7812360" y="0"/>
            <a:ext cx="1332500" cy="12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Елена\Desktop\pot_d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51730"/>
            <a:ext cx="5265974" cy="33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лена\Desktop\красивые-картинки-перец-специи-9371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269145" cy="21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Подведем итоги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С </a:t>
            </a:r>
            <a:r>
              <a:rPr lang="ru-RU" sz="3600" b="1" dirty="0"/>
              <a:t>какими новыми понятиями вы познакомились?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Какие </a:t>
            </a:r>
            <a:r>
              <a:rPr lang="ru-RU" sz="3600" b="1" dirty="0"/>
              <a:t>трудности вы испытали?</a:t>
            </a:r>
          </a:p>
          <a:p>
            <a:r>
              <a:rPr lang="ru-RU" sz="3600" b="1" dirty="0" smtClean="0"/>
              <a:t>Какие </a:t>
            </a:r>
            <a:r>
              <a:rPr lang="ru-RU" sz="3600" b="1" dirty="0"/>
              <a:t>понятия вы усвоили и можете объяснить другу?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На с</a:t>
            </a:r>
            <a:r>
              <a:rPr lang="be-BY" sz="3600" b="1" dirty="0"/>
              <a:t>колько процентов из100% вы реализовали свои цели?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653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Подведем итоги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4000"/>
            <a:ext cx="8515672" cy="5029200"/>
          </a:xfrm>
        </p:spPr>
        <p:txBody>
          <a:bodyPr/>
          <a:lstStyle/>
          <a:p>
            <a:r>
              <a:rPr lang="ru-RU" b="1" dirty="0"/>
              <a:t>Оцените свою работу на уроке по 25-тибалльной шкале</a:t>
            </a:r>
            <a:r>
              <a:rPr lang="ru-RU" b="1" dirty="0" smtClean="0"/>
              <a:t>:</a:t>
            </a:r>
          </a:p>
          <a:p>
            <a:r>
              <a:rPr lang="ru-RU" dirty="0"/>
              <a:t>Если сумма баллов, набранных за урок: </a:t>
            </a:r>
            <a:r>
              <a:rPr lang="ru-RU" b="1" dirty="0">
                <a:solidFill>
                  <a:srgbClr val="C00000"/>
                </a:solidFill>
              </a:rPr>
              <a:t>22 – 25 – «Ура! Я на вершине»</a:t>
            </a:r>
          </a:p>
          <a:p>
            <a:r>
              <a:rPr lang="ru-RU" dirty="0"/>
              <a:t>            </a:t>
            </a:r>
            <a:r>
              <a:rPr lang="ru-RU" b="1" dirty="0">
                <a:solidFill>
                  <a:srgbClr val="C00000"/>
                </a:solidFill>
              </a:rPr>
              <a:t>18 – 21 – «До вершины еще один перевал»</a:t>
            </a:r>
          </a:p>
          <a:p>
            <a:r>
              <a:rPr lang="ru-RU" b="1" dirty="0">
                <a:solidFill>
                  <a:srgbClr val="C00000"/>
                </a:solidFill>
              </a:rPr>
              <a:t>            14 – 17 – «До вершины еще долго, но  я на верном пути»</a:t>
            </a:r>
          </a:p>
          <a:p>
            <a:r>
              <a:rPr lang="ru-RU" dirty="0"/>
              <a:t>      </a:t>
            </a:r>
            <a:r>
              <a:rPr lang="ru-RU" b="1" dirty="0">
                <a:solidFill>
                  <a:srgbClr val="C00000"/>
                </a:solidFill>
              </a:rPr>
              <a:t>меньше 14 – «Накрыло лавиной, но мы не отступим».</a:t>
            </a:r>
          </a:p>
        </p:txBody>
      </p:sp>
    </p:spTree>
    <p:extLst>
      <p:ext uri="{BB962C8B-B14F-4D97-AF65-F5344CB8AC3E}">
        <p14:creationId xmlns:p14="http://schemas.microsoft.com/office/powerpoint/2010/main" xmlns="" val="815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Определите теперь свое место на «скале» знаний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6" t="13786" r="4126" b="15284"/>
          <a:stretch/>
        </p:blipFill>
        <p:spPr bwMode="auto">
          <a:xfrm>
            <a:off x="2627784" y="2420888"/>
            <a:ext cx="3902529" cy="22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4872" y="485014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конце урока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772816"/>
            <a:ext cx="390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СКАЛА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2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0"/>
            <a:ext cx="81534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Спасибо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за Вашу поддержку и понимание!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Удачи при восхождении к новым вершинам знаний!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251573" cy="319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8b388992f2e2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14"/>
          <a:stretch/>
        </p:blipFill>
        <p:spPr bwMode="auto">
          <a:xfrm>
            <a:off x="4067944" y="2950827"/>
            <a:ext cx="4792381" cy="3749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684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2817"/>
            <a:ext cx="8280598" cy="446447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/>
              <a:t>В составе </a:t>
            </a:r>
            <a:r>
              <a:rPr lang="ru-RU" b="1" dirty="0" smtClean="0"/>
              <a:t>воды из минерального источника были </a:t>
            </a:r>
            <a:r>
              <a:rPr lang="ru-RU" b="1" dirty="0"/>
              <a:t>обнаружены следующие ионы: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70C0"/>
                </a:solidFill>
              </a:rPr>
              <a:t>а) катионы кальция, натрия, калия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</a:rPr>
              <a:t>б) анионы хлорида, сульфата, карбоната.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Предположите какие соли содержатся в минеральной </a:t>
            </a:r>
            <a:r>
              <a:rPr lang="ru-RU" b="1" dirty="0" smtClean="0"/>
              <a:t>источнике?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Если осталось время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8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848872" cy="1254125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«Химический деликатес»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3238"/>
            <a:ext cx="4464496" cy="4533900"/>
          </a:xfrm>
        </p:spPr>
        <p:txBody>
          <a:bodyPr/>
          <a:lstStyle/>
          <a:p>
            <a:r>
              <a:rPr lang="ru-RU" b="1" dirty="0"/>
              <a:t>Катион 	</a:t>
            </a:r>
          </a:p>
          <a:p>
            <a:r>
              <a:rPr lang="ru-RU" b="1" dirty="0"/>
              <a:t>Анион</a:t>
            </a:r>
          </a:p>
          <a:p>
            <a:r>
              <a:rPr lang="ru-RU" b="1" dirty="0"/>
              <a:t>Ион</a:t>
            </a:r>
          </a:p>
          <a:p>
            <a:r>
              <a:rPr lang="ru-RU" b="1" dirty="0"/>
              <a:t>Электролиты</a:t>
            </a:r>
          </a:p>
          <a:p>
            <a:r>
              <a:rPr lang="ru-RU" b="1" dirty="0" err="1"/>
              <a:t>Неэлектролиты</a:t>
            </a:r>
            <a:endParaRPr lang="ru-RU" b="1" dirty="0"/>
          </a:p>
          <a:p>
            <a:r>
              <a:rPr lang="ru-RU" b="1" dirty="0"/>
              <a:t>Электропроводность</a:t>
            </a:r>
          </a:p>
          <a:p>
            <a:endParaRPr lang="ru-RU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00213"/>
            <a:ext cx="4038600" cy="4533900"/>
          </a:xfrm>
        </p:spPr>
        <p:txBody>
          <a:bodyPr/>
          <a:lstStyle/>
          <a:p>
            <a:r>
              <a:rPr lang="ru-RU" b="1" dirty="0"/>
              <a:t>Слабый электролит</a:t>
            </a:r>
          </a:p>
          <a:p>
            <a:r>
              <a:rPr lang="ru-RU" b="1" dirty="0"/>
              <a:t>Сильный электролит</a:t>
            </a:r>
          </a:p>
          <a:p>
            <a:r>
              <a:rPr lang="ru-RU" b="1" dirty="0"/>
              <a:t>Катод</a:t>
            </a:r>
          </a:p>
          <a:p>
            <a:r>
              <a:rPr lang="ru-RU" b="1" dirty="0"/>
              <a:t>Анод</a:t>
            </a:r>
          </a:p>
          <a:p>
            <a:r>
              <a:rPr lang="ru-RU" b="1" dirty="0"/>
              <a:t>Электролитическая диссоциация</a:t>
            </a:r>
          </a:p>
          <a:p>
            <a:r>
              <a:rPr lang="ru-RU" b="1" dirty="0"/>
              <a:t>Гидратация</a:t>
            </a:r>
          </a:p>
          <a:p>
            <a:endParaRPr lang="ru-RU" dirty="0"/>
          </a:p>
        </p:txBody>
      </p:sp>
      <p:pic>
        <p:nvPicPr>
          <p:cNvPr id="1026" name="Picture 2" descr="C:\Users\Елена\Desktop\1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1972"/>
            <a:ext cx="2875840" cy="19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8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861048"/>
            <a:ext cx="8229600" cy="18285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FFFF"/>
                </a:solidFill>
              </a:rPr>
              <a:t>   </a:t>
            </a:r>
            <a:r>
              <a:rPr lang="ru-RU" sz="3600" dirty="0"/>
              <a:t>Нитрат меди </a:t>
            </a:r>
            <a:r>
              <a:rPr lang="ru-RU" sz="3600" dirty="0" smtClean="0"/>
              <a:t>(</a:t>
            </a:r>
            <a:r>
              <a:rPr lang="en-US" sz="3600" dirty="0" smtClean="0"/>
              <a:t>II</a:t>
            </a:r>
            <a:r>
              <a:rPr lang="ru-RU" sz="3600" dirty="0" smtClean="0"/>
              <a:t>), </a:t>
            </a:r>
            <a:r>
              <a:rPr lang="ru-RU" sz="3600" dirty="0"/>
              <a:t>азотная кислота, гидроксид кальция, сульфат калия, </a:t>
            </a:r>
            <a:r>
              <a:rPr lang="ru-RU" sz="3600" dirty="0" smtClean="0"/>
              <a:t>ортофосфорная </a:t>
            </a:r>
            <a:r>
              <a:rPr lang="ru-RU" sz="3600" dirty="0"/>
              <a:t>кислота, гидроксид натрия.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Если осталось время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Составьте уравнения диссоциации следующих веществ: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3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уб 49"/>
          <p:cNvSpPr/>
          <p:nvPr/>
        </p:nvSpPr>
        <p:spPr>
          <a:xfrm>
            <a:off x="7929586" y="3857628"/>
            <a:ext cx="50959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4" name="Куб 3"/>
          <p:cNvSpPr/>
          <p:nvPr/>
        </p:nvSpPr>
        <p:spPr>
          <a:xfrm>
            <a:off x="571472" y="5429264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cxnSp>
        <p:nvCxnSpPr>
          <p:cNvPr id="27" name="Shape 26"/>
          <p:cNvCxnSpPr/>
          <p:nvPr/>
        </p:nvCxnSpPr>
        <p:spPr>
          <a:xfrm rot="5400000" flipH="1" flipV="1">
            <a:off x="4002881" y="-283368"/>
            <a:ext cx="714375" cy="3852862"/>
          </a:xfrm>
          <a:prstGeom prst="bentConnector2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анные 6"/>
          <p:cNvSpPr/>
          <p:nvPr/>
        </p:nvSpPr>
        <p:spPr>
          <a:xfrm>
            <a:off x="571472" y="3857628"/>
            <a:ext cx="7858180" cy="1714512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785938" y="2143125"/>
            <a:ext cx="3714750" cy="1857375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393406" y="3178969"/>
            <a:ext cx="3787775" cy="158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5715008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717131" y="3002757"/>
            <a:ext cx="3071813" cy="1066800"/>
          </a:xfrm>
          <a:prstGeom prst="bentConnector3">
            <a:avLst>
              <a:gd name="adj1" fmla="val -7442"/>
            </a:avLst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магнитный диск 50"/>
          <p:cNvSpPr/>
          <p:nvPr/>
        </p:nvSpPr>
        <p:spPr>
          <a:xfrm>
            <a:off x="6215074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1785938" y="4000500"/>
            <a:ext cx="3714750" cy="142875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85938" y="3357563"/>
            <a:ext cx="3714750" cy="18573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785938" y="3071813"/>
            <a:ext cx="3714750" cy="5715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785938" y="4857750"/>
            <a:ext cx="3714750" cy="6429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46" name="Дуга 45"/>
          <p:cNvSpPr/>
          <p:nvPr/>
        </p:nvSpPr>
        <p:spPr>
          <a:xfrm rot="10800000" flipV="1">
            <a:off x="1785938" y="2143125"/>
            <a:ext cx="3714750" cy="571500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effectLst/>
            </a:endParaRPr>
          </a:p>
        </p:txBody>
      </p:sp>
      <p:sp>
        <p:nvSpPr>
          <p:cNvPr id="75" name="Блок-схема: узел 28"/>
          <p:cNvSpPr/>
          <p:nvPr/>
        </p:nvSpPr>
        <p:spPr>
          <a:xfrm>
            <a:off x="3929063" y="4429125"/>
            <a:ext cx="465137" cy="4286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+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6" name="Блок-схема: узел 28"/>
          <p:cNvSpPr/>
          <p:nvPr/>
        </p:nvSpPr>
        <p:spPr>
          <a:xfrm>
            <a:off x="3786188" y="3643313"/>
            <a:ext cx="465137" cy="4286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+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7" name="Блок-схема: узел 28"/>
          <p:cNvSpPr/>
          <p:nvPr/>
        </p:nvSpPr>
        <p:spPr>
          <a:xfrm>
            <a:off x="3286125" y="4929188"/>
            <a:ext cx="465138" cy="4286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+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8" name="Блок-схема: узел 28"/>
          <p:cNvSpPr/>
          <p:nvPr/>
        </p:nvSpPr>
        <p:spPr>
          <a:xfrm>
            <a:off x="2714625" y="4000500"/>
            <a:ext cx="465138" cy="4286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+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3357563" y="3929063"/>
            <a:ext cx="465137" cy="4286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-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3786188" y="4929188"/>
            <a:ext cx="465137" cy="4286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-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2571750" y="4429125"/>
            <a:ext cx="465138" cy="4286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-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2643188" y="3571875"/>
            <a:ext cx="465137" cy="4286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/>
              </a:rPr>
              <a:t>-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214563" y="4500563"/>
            <a:ext cx="1785937" cy="642937"/>
          </a:xfrm>
          <a:prstGeom prst="rightArrow">
            <a:avLst/>
          </a:prstGeom>
          <a:solidFill>
            <a:srgbClr val="00B0F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Анионы</a:t>
            </a:r>
          </a:p>
        </p:txBody>
      </p:sp>
      <p:sp>
        <p:nvSpPr>
          <p:cNvPr id="45" name="Дуга 44"/>
          <p:cNvSpPr/>
          <p:nvPr/>
        </p:nvSpPr>
        <p:spPr>
          <a:xfrm rot="10800000">
            <a:off x="1785938" y="3071813"/>
            <a:ext cx="3714750" cy="571500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84" name="Стрелка влево 83"/>
          <p:cNvSpPr/>
          <p:nvPr/>
        </p:nvSpPr>
        <p:spPr>
          <a:xfrm>
            <a:off x="3071813" y="3643313"/>
            <a:ext cx="1857375" cy="642937"/>
          </a:xfrm>
          <a:prstGeom prst="leftArrow">
            <a:avLst/>
          </a:prstGeom>
          <a:solidFill>
            <a:srgbClr val="FFFF0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Катионы</a:t>
            </a:r>
          </a:p>
        </p:txBody>
      </p:sp>
      <p:sp>
        <p:nvSpPr>
          <p:cNvPr id="32" name="Стрелка влево 31"/>
          <p:cNvSpPr/>
          <p:nvPr/>
        </p:nvSpPr>
        <p:spPr>
          <a:xfrm>
            <a:off x="4857750" y="1857375"/>
            <a:ext cx="1785938" cy="642938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effectLst/>
              </a:rPr>
              <a:t>Анод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00063" y="1785938"/>
            <a:ext cx="1785937" cy="642937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Катод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71500" y="1857375"/>
            <a:ext cx="2857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effectLst/>
              </a:rPr>
              <a:t>-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57938" y="2000250"/>
            <a:ext cx="2857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/>
              </a:rPr>
              <a:t>+</a:t>
            </a:r>
          </a:p>
        </p:txBody>
      </p:sp>
      <p:sp>
        <p:nvSpPr>
          <p:cNvPr id="43" name="Дуга 42"/>
          <p:cNvSpPr/>
          <p:nvPr/>
        </p:nvSpPr>
        <p:spPr>
          <a:xfrm rot="10800000">
            <a:off x="1785938" y="2071688"/>
            <a:ext cx="3714750" cy="642937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grpSp>
        <p:nvGrpSpPr>
          <p:cNvPr id="2" name="Группа 94"/>
          <p:cNvGrpSpPr>
            <a:grpSpLocks/>
          </p:cNvGrpSpPr>
          <p:nvPr/>
        </p:nvGrpSpPr>
        <p:grpSpPr bwMode="auto">
          <a:xfrm>
            <a:off x="6929438" y="3357563"/>
            <a:ext cx="642937" cy="714375"/>
            <a:chOff x="6929454" y="3357562"/>
            <a:chExt cx="642942" cy="714380"/>
          </a:xfrm>
        </p:grpSpPr>
        <p:sp>
          <p:nvSpPr>
            <p:cNvPr id="71" name="Блок-схема: узел 70"/>
            <p:cNvSpPr/>
            <p:nvPr/>
          </p:nvSpPr>
          <p:spPr>
            <a:xfrm>
              <a:off x="6929454" y="3357562"/>
              <a:ext cx="642942" cy="642941"/>
            </a:xfrm>
            <a:prstGeom prst="flowChartConnector">
              <a:avLst/>
            </a:prstGeom>
            <a:solidFill>
              <a:srgbClr val="FFFF66"/>
            </a:solidFill>
            <a:ln>
              <a:noFill/>
            </a:ln>
            <a:effectLst>
              <a:outerShdw blurRad="533400" sx="200000" sy="200000" algn="ctr" rotWithShape="0">
                <a:srgbClr val="FFFF00">
                  <a:alpha val="6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  <p:sp>
          <p:nvSpPr>
            <p:cNvPr id="74" name="Блок-схема: ручное управление 73"/>
            <p:cNvSpPr/>
            <p:nvPr/>
          </p:nvSpPr>
          <p:spPr>
            <a:xfrm>
              <a:off x="7072330" y="3857627"/>
              <a:ext cx="357190" cy="214315"/>
            </a:xfrm>
            <a:prstGeom prst="flowChartManualOperation">
              <a:avLst/>
            </a:prstGeom>
            <a:solidFill>
              <a:srgbClr val="FFFF66"/>
            </a:solidFill>
            <a:ln>
              <a:noFill/>
            </a:ln>
            <a:effectLst>
              <a:outerShdw blurRad="152400" sx="200000" sy="200000" algn="ctr" rotWithShape="0">
                <a:srgbClr val="FFFF66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</p:grpSp>
      <p:grpSp>
        <p:nvGrpSpPr>
          <p:cNvPr id="94409" name="Группа 174"/>
          <p:cNvGrpSpPr>
            <a:grpSpLocks/>
          </p:cNvGrpSpPr>
          <p:nvPr/>
        </p:nvGrpSpPr>
        <p:grpSpPr bwMode="auto">
          <a:xfrm>
            <a:off x="6929438" y="3357563"/>
            <a:ext cx="642937" cy="1076325"/>
            <a:chOff x="6929454" y="3357564"/>
            <a:chExt cx="642942" cy="1076212"/>
          </a:xfrm>
        </p:grpSpPr>
        <p:sp>
          <p:nvSpPr>
            <p:cNvPr id="47" name="Полилиния 46"/>
            <p:cNvSpPr/>
            <p:nvPr/>
          </p:nvSpPr>
          <p:spPr>
            <a:xfrm>
              <a:off x="6929454" y="3357564"/>
              <a:ext cx="642942" cy="1076212"/>
            </a:xfrm>
            <a:custGeom>
              <a:avLst/>
              <a:gdLst>
                <a:gd name="connsiteX0" fmla="*/ 0 w 642942"/>
                <a:gd name="connsiteY0" fmla="*/ 321471 h 642942"/>
                <a:gd name="connsiteX1" fmla="*/ 94157 w 642942"/>
                <a:gd name="connsiteY1" fmla="*/ 94157 h 642942"/>
                <a:gd name="connsiteX2" fmla="*/ 321472 w 642942"/>
                <a:gd name="connsiteY2" fmla="*/ 1 h 642942"/>
                <a:gd name="connsiteX3" fmla="*/ 548786 w 642942"/>
                <a:gd name="connsiteY3" fmla="*/ 94158 h 642942"/>
                <a:gd name="connsiteX4" fmla="*/ 642942 w 642942"/>
                <a:gd name="connsiteY4" fmla="*/ 321473 h 642942"/>
                <a:gd name="connsiteX5" fmla="*/ 548785 w 642942"/>
                <a:gd name="connsiteY5" fmla="*/ 548787 h 642942"/>
                <a:gd name="connsiteX6" fmla="*/ 321471 w 642942"/>
                <a:gd name="connsiteY6" fmla="*/ 642944 h 642942"/>
                <a:gd name="connsiteX7" fmla="*/ 94157 w 642942"/>
                <a:gd name="connsiteY7" fmla="*/ 548787 h 642942"/>
                <a:gd name="connsiteX8" fmla="*/ 1 w 642942"/>
                <a:gd name="connsiteY8" fmla="*/ 321473 h 642942"/>
                <a:gd name="connsiteX9" fmla="*/ 0 w 642942"/>
                <a:gd name="connsiteY9" fmla="*/ 321471 h 642942"/>
                <a:gd name="connsiteX0" fmla="*/ 0 w 642942"/>
                <a:gd name="connsiteY0" fmla="*/ 321470 h 1008331"/>
                <a:gd name="connsiteX1" fmla="*/ 94157 w 642942"/>
                <a:gd name="connsiteY1" fmla="*/ 94156 h 1008331"/>
                <a:gd name="connsiteX2" fmla="*/ 321472 w 642942"/>
                <a:gd name="connsiteY2" fmla="*/ 0 h 1008331"/>
                <a:gd name="connsiteX3" fmla="*/ 548786 w 642942"/>
                <a:gd name="connsiteY3" fmla="*/ 94157 h 1008331"/>
                <a:gd name="connsiteX4" fmla="*/ 642942 w 642942"/>
                <a:gd name="connsiteY4" fmla="*/ 321472 h 1008331"/>
                <a:gd name="connsiteX5" fmla="*/ 548785 w 642942"/>
                <a:gd name="connsiteY5" fmla="*/ 548786 h 1008331"/>
                <a:gd name="connsiteX6" fmla="*/ 321471 w 642942"/>
                <a:gd name="connsiteY6" fmla="*/ 642943 h 1008331"/>
                <a:gd name="connsiteX7" fmla="*/ 314528 w 642942"/>
                <a:gd name="connsiteY7" fmla="*/ 992638 h 1008331"/>
                <a:gd name="connsiteX8" fmla="*/ 94157 w 642942"/>
                <a:gd name="connsiteY8" fmla="*/ 548786 h 1008331"/>
                <a:gd name="connsiteX9" fmla="*/ 1 w 642942"/>
                <a:gd name="connsiteY9" fmla="*/ 321472 h 1008331"/>
                <a:gd name="connsiteX10" fmla="*/ 0 w 642942"/>
                <a:gd name="connsiteY10" fmla="*/ 321470 h 1008331"/>
                <a:gd name="connsiteX0" fmla="*/ 0 w 642942"/>
                <a:gd name="connsiteY0" fmla="*/ 321470 h 1049607"/>
                <a:gd name="connsiteX1" fmla="*/ 94157 w 642942"/>
                <a:gd name="connsiteY1" fmla="*/ 94156 h 1049607"/>
                <a:gd name="connsiteX2" fmla="*/ 321472 w 642942"/>
                <a:gd name="connsiteY2" fmla="*/ 0 h 1049607"/>
                <a:gd name="connsiteX3" fmla="*/ 548786 w 642942"/>
                <a:gd name="connsiteY3" fmla="*/ 94157 h 1049607"/>
                <a:gd name="connsiteX4" fmla="*/ 642942 w 642942"/>
                <a:gd name="connsiteY4" fmla="*/ 321472 h 1049607"/>
                <a:gd name="connsiteX5" fmla="*/ 548785 w 642942"/>
                <a:gd name="connsiteY5" fmla="*/ 548786 h 1049607"/>
                <a:gd name="connsiteX6" fmla="*/ 317897 w 642942"/>
                <a:gd name="connsiteY6" fmla="*/ 1033914 h 1049607"/>
                <a:gd name="connsiteX7" fmla="*/ 321471 w 642942"/>
                <a:gd name="connsiteY7" fmla="*/ 642943 h 1049607"/>
                <a:gd name="connsiteX8" fmla="*/ 314528 w 642942"/>
                <a:gd name="connsiteY8" fmla="*/ 992638 h 1049607"/>
                <a:gd name="connsiteX9" fmla="*/ 94157 w 642942"/>
                <a:gd name="connsiteY9" fmla="*/ 548786 h 1049607"/>
                <a:gd name="connsiteX10" fmla="*/ 1 w 642942"/>
                <a:gd name="connsiteY10" fmla="*/ 321472 h 1049607"/>
                <a:gd name="connsiteX11" fmla="*/ 0 w 642942"/>
                <a:gd name="connsiteY11" fmla="*/ 321470 h 1049607"/>
                <a:gd name="connsiteX0" fmla="*/ 0 w 642942"/>
                <a:gd name="connsiteY0" fmla="*/ 321470 h 1076212"/>
                <a:gd name="connsiteX1" fmla="*/ 94157 w 642942"/>
                <a:gd name="connsiteY1" fmla="*/ 94156 h 1076212"/>
                <a:gd name="connsiteX2" fmla="*/ 321472 w 642942"/>
                <a:gd name="connsiteY2" fmla="*/ 0 h 1076212"/>
                <a:gd name="connsiteX3" fmla="*/ 548786 w 642942"/>
                <a:gd name="connsiteY3" fmla="*/ 94157 h 1076212"/>
                <a:gd name="connsiteX4" fmla="*/ 642942 w 642942"/>
                <a:gd name="connsiteY4" fmla="*/ 321472 h 1076212"/>
                <a:gd name="connsiteX5" fmla="*/ 548785 w 642942"/>
                <a:gd name="connsiteY5" fmla="*/ 548786 h 1076212"/>
                <a:gd name="connsiteX6" fmla="*/ 372585 w 642942"/>
                <a:gd name="connsiteY6" fmla="*/ 896729 h 1076212"/>
                <a:gd name="connsiteX7" fmla="*/ 317897 w 642942"/>
                <a:gd name="connsiteY7" fmla="*/ 1033914 h 1076212"/>
                <a:gd name="connsiteX8" fmla="*/ 321471 w 642942"/>
                <a:gd name="connsiteY8" fmla="*/ 642943 h 1076212"/>
                <a:gd name="connsiteX9" fmla="*/ 314528 w 642942"/>
                <a:gd name="connsiteY9" fmla="*/ 992638 h 1076212"/>
                <a:gd name="connsiteX10" fmla="*/ 94157 w 642942"/>
                <a:gd name="connsiteY10" fmla="*/ 548786 h 1076212"/>
                <a:gd name="connsiteX11" fmla="*/ 1 w 642942"/>
                <a:gd name="connsiteY11" fmla="*/ 321472 h 1076212"/>
                <a:gd name="connsiteX12" fmla="*/ 0 w 642942"/>
                <a:gd name="connsiteY12" fmla="*/ 321470 h 10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942" h="1076212">
                  <a:moveTo>
                    <a:pt x="0" y="321470"/>
                  </a:moveTo>
                  <a:cubicBezTo>
                    <a:pt x="0" y="236211"/>
                    <a:pt x="33869" y="154443"/>
                    <a:pt x="94157" y="94156"/>
                  </a:cubicBezTo>
                  <a:cubicBezTo>
                    <a:pt x="154445" y="33869"/>
                    <a:pt x="236212" y="0"/>
                    <a:pt x="321472" y="0"/>
                  </a:cubicBezTo>
                  <a:cubicBezTo>
                    <a:pt x="406731" y="0"/>
                    <a:pt x="488499" y="33869"/>
                    <a:pt x="548786" y="94157"/>
                  </a:cubicBezTo>
                  <a:cubicBezTo>
                    <a:pt x="609073" y="154445"/>
                    <a:pt x="642942" y="236212"/>
                    <a:pt x="642942" y="321472"/>
                  </a:cubicBezTo>
                  <a:cubicBezTo>
                    <a:pt x="642942" y="406731"/>
                    <a:pt x="593845" y="452910"/>
                    <a:pt x="548785" y="548786"/>
                  </a:cubicBezTo>
                  <a:cubicBezTo>
                    <a:pt x="503726" y="644662"/>
                    <a:pt x="411066" y="815874"/>
                    <a:pt x="372585" y="896729"/>
                  </a:cubicBezTo>
                  <a:cubicBezTo>
                    <a:pt x="334104" y="977584"/>
                    <a:pt x="326416" y="1076212"/>
                    <a:pt x="317897" y="1033914"/>
                  </a:cubicBezTo>
                  <a:cubicBezTo>
                    <a:pt x="309378" y="991616"/>
                    <a:pt x="322032" y="649822"/>
                    <a:pt x="321471" y="642943"/>
                  </a:cubicBezTo>
                  <a:cubicBezTo>
                    <a:pt x="320910" y="636064"/>
                    <a:pt x="352414" y="1008331"/>
                    <a:pt x="314528" y="992638"/>
                  </a:cubicBezTo>
                  <a:cubicBezTo>
                    <a:pt x="276642" y="976945"/>
                    <a:pt x="146578" y="660647"/>
                    <a:pt x="94157" y="548786"/>
                  </a:cubicBezTo>
                  <a:cubicBezTo>
                    <a:pt x="41736" y="436925"/>
                    <a:pt x="0" y="406731"/>
                    <a:pt x="1" y="321472"/>
                  </a:cubicBezTo>
                  <a:cubicBezTo>
                    <a:pt x="1" y="321471"/>
                    <a:pt x="0" y="321471"/>
                    <a:pt x="0" y="32147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  <p:grpSp>
          <p:nvGrpSpPr>
            <p:cNvPr id="94413" name="Группа 162"/>
            <p:cNvGrpSpPr>
              <a:grpSpLocks/>
            </p:cNvGrpSpPr>
            <p:nvPr/>
          </p:nvGrpSpPr>
          <p:grpSpPr bwMode="auto">
            <a:xfrm>
              <a:off x="7072330" y="3643314"/>
              <a:ext cx="362103" cy="524900"/>
              <a:chOff x="8358214" y="3143248"/>
              <a:chExt cx="362103" cy="524900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 rot="5400000" flipH="1" flipV="1">
                <a:off x="8401097" y="3314649"/>
                <a:ext cx="357150" cy="1428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>
                <a:endCxn id="171" idx="7"/>
              </p:cNvCxnSpPr>
              <p:nvPr/>
            </p:nvCxnSpPr>
            <p:spPr>
              <a:xfrm rot="16200000" flipV="1">
                <a:off x="8382838" y="3310678"/>
                <a:ext cx="322228" cy="571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416" name="Группа 88"/>
              <p:cNvGrpSpPr>
                <a:grpSpLocks/>
              </p:cNvGrpSpPr>
              <p:nvPr/>
            </p:nvGrpSpPr>
            <p:grpSpPr bwMode="auto">
              <a:xfrm>
                <a:off x="8358214" y="3143248"/>
                <a:ext cx="362103" cy="524900"/>
                <a:chOff x="8429652" y="2786058"/>
                <a:chExt cx="362103" cy="524900"/>
              </a:xfrm>
            </p:grpSpPr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flipH="1" flipV="1">
                  <a:off x="8501090" y="2811425"/>
                  <a:ext cx="106364" cy="357150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418" name="Группа 98"/>
                <p:cNvGrpSpPr>
                  <a:grpSpLocks/>
                </p:cNvGrpSpPr>
                <p:nvPr/>
              </p:nvGrpSpPr>
              <p:grpSpPr bwMode="auto">
                <a:xfrm>
                  <a:off x="8429652" y="2786058"/>
                  <a:ext cx="362103" cy="524900"/>
                  <a:chOff x="7072330" y="3618480"/>
                  <a:chExt cx="362103" cy="524900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flipH="1" flipV="1">
                    <a:off x="7072330" y="3715277"/>
                    <a:ext cx="177801" cy="28572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>
                    <a:endCxn id="172" idx="3"/>
                  </p:cNvCxnSpPr>
                  <p:nvPr/>
                </p:nvCxnSpPr>
                <p:spPr>
                  <a:xfrm rot="5400000" flipH="1" flipV="1">
                    <a:off x="7196966" y="3770030"/>
                    <a:ext cx="284132" cy="177801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Полилиния 170"/>
                  <p:cNvSpPr/>
                  <p:nvPr/>
                </p:nvSpPr>
                <p:spPr>
                  <a:xfrm>
                    <a:off x="7148531" y="3618450"/>
                    <a:ext cx="207964" cy="46032"/>
                  </a:xfrm>
                  <a:custGeom>
                    <a:avLst/>
                    <a:gdLst>
                      <a:gd name="connsiteX0" fmla="*/ 0 w 208156"/>
                      <a:gd name="connsiteY0" fmla="*/ 31685 h 32518"/>
                      <a:gd name="connsiteX1" fmla="*/ 33453 w 208156"/>
                      <a:gd name="connsiteY1" fmla="*/ 27968 h 32518"/>
                      <a:gd name="connsiteX2" fmla="*/ 44605 w 208156"/>
                      <a:gd name="connsiteY2" fmla="*/ 20534 h 32518"/>
                      <a:gd name="connsiteX3" fmla="*/ 48322 w 208156"/>
                      <a:gd name="connsiteY3" fmla="*/ 9382 h 32518"/>
                      <a:gd name="connsiteX4" fmla="*/ 33453 w 208156"/>
                      <a:gd name="connsiteY4" fmla="*/ 13099 h 32518"/>
                      <a:gd name="connsiteX5" fmla="*/ 29736 w 208156"/>
                      <a:gd name="connsiteY5" fmla="*/ 24251 h 32518"/>
                      <a:gd name="connsiteX6" fmla="*/ 40888 w 208156"/>
                      <a:gd name="connsiteY6" fmla="*/ 27968 h 32518"/>
                      <a:gd name="connsiteX7" fmla="*/ 81775 w 208156"/>
                      <a:gd name="connsiteY7" fmla="*/ 24251 h 32518"/>
                      <a:gd name="connsiteX8" fmla="*/ 78058 w 208156"/>
                      <a:gd name="connsiteY8" fmla="*/ 13099 h 32518"/>
                      <a:gd name="connsiteX9" fmla="*/ 74341 w 208156"/>
                      <a:gd name="connsiteY9" fmla="*/ 24251 h 32518"/>
                      <a:gd name="connsiteX10" fmla="*/ 118946 w 208156"/>
                      <a:gd name="connsiteY10" fmla="*/ 20534 h 32518"/>
                      <a:gd name="connsiteX11" fmla="*/ 104078 w 208156"/>
                      <a:gd name="connsiteY11" fmla="*/ 5665 h 32518"/>
                      <a:gd name="connsiteX12" fmla="*/ 100361 w 208156"/>
                      <a:gd name="connsiteY12" fmla="*/ 16817 h 32518"/>
                      <a:gd name="connsiteX13" fmla="*/ 159834 w 208156"/>
                      <a:gd name="connsiteY13" fmla="*/ 16817 h 32518"/>
                      <a:gd name="connsiteX14" fmla="*/ 156117 w 208156"/>
                      <a:gd name="connsiteY14" fmla="*/ 5665 h 32518"/>
                      <a:gd name="connsiteX15" fmla="*/ 144966 w 208156"/>
                      <a:gd name="connsiteY15" fmla="*/ 9382 h 32518"/>
                      <a:gd name="connsiteX16" fmla="*/ 148683 w 208156"/>
                      <a:gd name="connsiteY16" fmla="*/ 27968 h 32518"/>
                      <a:gd name="connsiteX17" fmla="*/ 208156 w 208156"/>
                      <a:gd name="connsiteY17" fmla="*/ 24251 h 32518"/>
                      <a:gd name="connsiteX18" fmla="*/ 204439 w 208156"/>
                      <a:gd name="connsiteY18" fmla="*/ 13099 h 32518"/>
                      <a:gd name="connsiteX19" fmla="*/ 189570 w 208156"/>
                      <a:gd name="connsiteY19" fmla="*/ 16817 h 32518"/>
                      <a:gd name="connsiteX20" fmla="*/ 193288 w 208156"/>
                      <a:gd name="connsiteY20" fmla="*/ 27968 h 32518"/>
                      <a:gd name="connsiteX21" fmla="*/ 208156 w 208156"/>
                      <a:gd name="connsiteY21" fmla="*/ 27968 h 32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156" h="32518">
                        <a:moveTo>
                          <a:pt x="0" y="31685"/>
                        </a:moveTo>
                        <a:cubicBezTo>
                          <a:pt x="11151" y="30446"/>
                          <a:pt x="22568" y="30689"/>
                          <a:pt x="33453" y="27968"/>
                        </a:cubicBezTo>
                        <a:cubicBezTo>
                          <a:pt x="37787" y="26884"/>
                          <a:pt x="41814" y="24023"/>
                          <a:pt x="44605" y="20534"/>
                        </a:cubicBezTo>
                        <a:cubicBezTo>
                          <a:pt x="47053" y="17474"/>
                          <a:pt x="51582" y="11556"/>
                          <a:pt x="48322" y="9382"/>
                        </a:cubicBezTo>
                        <a:cubicBezTo>
                          <a:pt x="44071" y="6548"/>
                          <a:pt x="38409" y="11860"/>
                          <a:pt x="33453" y="13099"/>
                        </a:cubicBezTo>
                        <a:cubicBezTo>
                          <a:pt x="32214" y="16816"/>
                          <a:pt x="27984" y="20746"/>
                          <a:pt x="29736" y="24251"/>
                        </a:cubicBezTo>
                        <a:cubicBezTo>
                          <a:pt x="31488" y="27756"/>
                          <a:pt x="36970" y="27968"/>
                          <a:pt x="40888" y="27968"/>
                        </a:cubicBezTo>
                        <a:cubicBezTo>
                          <a:pt x="54573" y="27968"/>
                          <a:pt x="68146" y="25490"/>
                          <a:pt x="81775" y="24251"/>
                        </a:cubicBezTo>
                        <a:cubicBezTo>
                          <a:pt x="80536" y="20534"/>
                          <a:pt x="81976" y="13099"/>
                          <a:pt x="78058" y="13099"/>
                        </a:cubicBezTo>
                        <a:cubicBezTo>
                          <a:pt x="74140" y="13099"/>
                          <a:pt x="70486" y="23550"/>
                          <a:pt x="74341" y="24251"/>
                        </a:cubicBezTo>
                        <a:cubicBezTo>
                          <a:pt x="89020" y="26920"/>
                          <a:pt x="104078" y="21773"/>
                          <a:pt x="118946" y="20534"/>
                        </a:cubicBezTo>
                        <a:cubicBezTo>
                          <a:pt x="117530" y="16287"/>
                          <a:pt x="115406" y="0"/>
                          <a:pt x="104078" y="5665"/>
                        </a:cubicBezTo>
                        <a:cubicBezTo>
                          <a:pt x="100573" y="7418"/>
                          <a:pt x="101600" y="13100"/>
                          <a:pt x="100361" y="16817"/>
                        </a:cubicBezTo>
                        <a:cubicBezTo>
                          <a:pt x="119707" y="20041"/>
                          <a:pt x="140342" y="25480"/>
                          <a:pt x="159834" y="16817"/>
                        </a:cubicBezTo>
                        <a:cubicBezTo>
                          <a:pt x="163415" y="15226"/>
                          <a:pt x="157356" y="9382"/>
                          <a:pt x="156117" y="5665"/>
                        </a:cubicBezTo>
                        <a:cubicBezTo>
                          <a:pt x="152400" y="6904"/>
                          <a:pt x="146205" y="5665"/>
                          <a:pt x="144966" y="9382"/>
                        </a:cubicBezTo>
                        <a:cubicBezTo>
                          <a:pt x="142968" y="15376"/>
                          <a:pt x="142533" y="26521"/>
                          <a:pt x="148683" y="27968"/>
                        </a:cubicBezTo>
                        <a:cubicBezTo>
                          <a:pt x="168018" y="32518"/>
                          <a:pt x="188332" y="25490"/>
                          <a:pt x="208156" y="24251"/>
                        </a:cubicBezTo>
                        <a:cubicBezTo>
                          <a:pt x="206917" y="20534"/>
                          <a:pt x="208077" y="14554"/>
                          <a:pt x="204439" y="13099"/>
                        </a:cubicBezTo>
                        <a:cubicBezTo>
                          <a:pt x="199695" y="11202"/>
                          <a:pt x="192635" y="12730"/>
                          <a:pt x="189570" y="16817"/>
                        </a:cubicBezTo>
                        <a:cubicBezTo>
                          <a:pt x="187219" y="19952"/>
                          <a:pt x="189928" y="25952"/>
                          <a:pt x="193288" y="27968"/>
                        </a:cubicBezTo>
                        <a:cubicBezTo>
                          <a:pt x="197538" y="30518"/>
                          <a:pt x="203200" y="27968"/>
                          <a:pt x="208156" y="27968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effectLst/>
                    </a:endParaRPr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7286644" y="3677181"/>
                    <a:ext cx="147639" cy="46033"/>
                  </a:xfrm>
                  <a:custGeom>
                    <a:avLst/>
                    <a:gdLst>
                      <a:gd name="connsiteX0" fmla="*/ 74341 w 85779"/>
                      <a:gd name="connsiteY0" fmla="*/ 83556 h 85172"/>
                      <a:gd name="connsiteX1" fmla="*/ 66907 w 85779"/>
                      <a:gd name="connsiteY1" fmla="*/ 64971 h 85172"/>
                      <a:gd name="connsiteX2" fmla="*/ 59473 w 85779"/>
                      <a:gd name="connsiteY2" fmla="*/ 76122 h 85172"/>
                      <a:gd name="connsiteX3" fmla="*/ 81775 w 85779"/>
                      <a:gd name="connsiteY3" fmla="*/ 76122 h 85172"/>
                      <a:gd name="connsiteX4" fmla="*/ 78058 w 85779"/>
                      <a:gd name="connsiteY4" fmla="*/ 53820 h 85172"/>
                      <a:gd name="connsiteX5" fmla="*/ 55756 w 85779"/>
                      <a:gd name="connsiteY5" fmla="*/ 46386 h 85172"/>
                      <a:gd name="connsiteX6" fmla="*/ 59473 w 85779"/>
                      <a:gd name="connsiteY6" fmla="*/ 20366 h 85172"/>
                      <a:gd name="connsiteX7" fmla="*/ 48322 w 85779"/>
                      <a:gd name="connsiteY7" fmla="*/ 16649 h 85172"/>
                      <a:gd name="connsiteX8" fmla="*/ 22302 w 85779"/>
                      <a:gd name="connsiteY8" fmla="*/ 35234 h 85172"/>
                      <a:gd name="connsiteX9" fmla="*/ 33453 w 85779"/>
                      <a:gd name="connsiteY9" fmla="*/ 42668 h 85172"/>
                      <a:gd name="connsiteX10" fmla="*/ 40887 w 85779"/>
                      <a:gd name="connsiteY10" fmla="*/ 12932 h 85172"/>
                      <a:gd name="connsiteX11" fmla="*/ 0 w 85779"/>
                      <a:gd name="connsiteY11" fmla="*/ 5498 h 8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779" h="85172">
                        <a:moveTo>
                          <a:pt x="74341" y="83556"/>
                        </a:moveTo>
                        <a:cubicBezTo>
                          <a:pt x="75559" y="79903"/>
                          <a:pt x="85779" y="61197"/>
                          <a:pt x="66907" y="64971"/>
                        </a:cubicBezTo>
                        <a:cubicBezTo>
                          <a:pt x="62526" y="65847"/>
                          <a:pt x="61951" y="72405"/>
                          <a:pt x="59473" y="76122"/>
                        </a:cubicBezTo>
                        <a:cubicBezTo>
                          <a:pt x="62059" y="76984"/>
                          <a:pt x="79189" y="85172"/>
                          <a:pt x="81775" y="76122"/>
                        </a:cubicBezTo>
                        <a:cubicBezTo>
                          <a:pt x="83845" y="68875"/>
                          <a:pt x="83021" y="59492"/>
                          <a:pt x="78058" y="53820"/>
                        </a:cubicBezTo>
                        <a:cubicBezTo>
                          <a:pt x="72898" y="47923"/>
                          <a:pt x="55756" y="46386"/>
                          <a:pt x="55756" y="46386"/>
                        </a:cubicBezTo>
                        <a:cubicBezTo>
                          <a:pt x="64237" y="37904"/>
                          <a:pt x="70043" y="36221"/>
                          <a:pt x="59473" y="20366"/>
                        </a:cubicBezTo>
                        <a:cubicBezTo>
                          <a:pt x="57300" y="17106"/>
                          <a:pt x="52039" y="17888"/>
                          <a:pt x="48322" y="16649"/>
                        </a:cubicBezTo>
                        <a:cubicBezTo>
                          <a:pt x="22302" y="25322"/>
                          <a:pt x="28497" y="16649"/>
                          <a:pt x="22302" y="35234"/>
                        </a:cubicBezTo>
                        <a:cubicBezTo>
                          <a:pt x="26019" y="37712"/>
                          <a:pt x="29046" y="41934"/>
                          <a:pt x="33453" y="42668"/>
                        </a:cubicBezTo>
                        <a:cubicBezTo>
                          <a:pt x="53233" y="45964"/>
                          <a:pt x="44453" y="20955"/>
                          <a:pt x="40887" y="12932"/>
                        </a:cubicBezTo>
                        <a:cubicBezTo>
                          <a:pt x="35139" y="0"/>
                          <a:pt x="3916" y="5498"/>
                          <a:pt x="0" y="5498"/>
                        </a:cubicBezTo>
                      </a:path>
                    </a:pathLst>
                  </a:custGeom>
                  <a:ln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effectLst/>
                    </a:endParaRPr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7077092" y="3631149"/>
                    <a:ext cx="77789" cy="87303"/>
                  </a:xfrm>
                  <a:custGeom>
                    <a:avLst/>
                    <a:gdLst>
                      <a:gd name="connsiteX0" fmla="*/ 0 w 77551"/>
                      <a:gd name="connsiteY0" fmla="*/ 85862 h 87074"/>
                      <a:gd name="connsiteX1" fmla="*/ 14869 w 77551"/>
                      <a:gd name="connsiteY1" fmla="*/ 82145 h 87074"/>
                      <a:gd name="connsiteX2" fmla="*/ 3717 w 77551"/>
                      <a:gd name="connsiteY2" fmla="*/ 52409 h 87074"/>
                      <a:gd name="connsiteX3" fmla="*/ 40888 w 77551"/>
                      <a:gd name="connsiteY3" fmla="*/ 56126 h 87074"/>
                      <a:gd name="connsiteX4" fmla="*/ 44605 w 77551"/>
                      <a:gd name="connsiteY4" fmla="*/ 44974 h 87074"/>
                      <a:gd name="connsiteX5" fmla="*/ 40888 w 77551"/>
                      <a:gd name="connsiteY5" fmla="*/ 33823 h 87074"/>
                      <a:gd name="connsiteX6" fmla="*/ 33454 w 77551"/>
                      <a:gd name="connsiteY6" fmla="*/ 44974 h 87074"/>
                      <a:gd name="connsiteX7" fmla="*/ 70625 w 77551"/>
                      <a:gd name="connsiteY7" fmla="*/ 41257 h 87074"/>
                      <a:gd name="connsiteX8" fmla="*/ 70625 w 77551"/>
                      <a:gd name="connsiteY8" fmla="*/ 7804 h 87074"/>
                      <a:gd name="connsiteX9" fmla="*/ 63191 w 77551"/>
                      <a:gd name="connsiteY9" fmla="*/ 369 h 87074"/>
                      <a:gd name="connsiteX10" fmla="*/ 48322 w 77551"/>
                      <a:gd name="connsiteY10" fmla="*/ 4087 h 87074"/>
                      <a:gd name="connsiteX11" fmla="*/ 52039 w 77551"/>
                      <a:gd name="connsiteY11" fmla="*/ 15238 h 87074"/>
                      <a:gd name="connsiteX12" fmla="*/ 74342 w 77551"/>
                      <a:gd name="connsiteY12" fmla="*/ 22672 h 87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7551" h="87074">
                        <a:moveTo>
                          <a:pt x="0" y="85862"/>
                        </a:moveTo>
                        <a:cubicBezTo>
                          <a:pt x="4956" y="84623"/>
                          <a:pt x="13525" y="87074"/>
                          <a:pt x="14869" y="82145"/>
                        </a:cubicBezTo>
                        <a:cubicBezTo>
                          <a:pt x="31642" y="20648"/>
                          <a:pt x="14091" y="42035"/>
                          <a:pt x="3717" y="52409"/>
                        </a:cubicBezTo>
                        <a:cubicBezTo>
                          <a:pt x="15638" y="64329"/>
                          <a:pt x="15021" y="67623"/>
                          <a:pt x="40888" y="56126"/>
                        </a:cubicBezTo>
                        <a:cubicBezTo>
                          <a:pt x="44469" y="54535"/>
                          <a:pt x="43366" y="48691"/>
                          <a:pt x="44605" y="44974"/>
                        </a:cubicBezTo>
                        <a:cubicBezTo>
                          <a:pt x="43366" y="41257"/>
                          <a:pt x="44806" y="33823"/>
                          <a:pt x="40888" y="33823"/>
                        </a:cubicBezTo>
                        <a:cubicBezTo>
                          <a:pt x="36421" y="33823"/>
                          <a:pt x="29120" y="43891"/>
                          <a:pt x="33454" y="44974"/>
                        </a:cubicBezTo>
                        <a:cubicBezTo>
                          <a:pt x="45534" y="47994"/>
                          <a:pt x="58235" y="42496"/>
                          <a:pt x="70625" y="41257"/>
                        </a:cubicBezTo>
                        <a:cubicBezTo>
                          <a:pt x="75392" y="26957"/>
                          <a:pt x="77551" y="26275"/>
                          <a:pt x="70625" y="7804"/>
                        </a:cubicBezTo>
                        <a:cubicBezTo>
                          <a:pt x="69394" y="4522"/>
                          <a:pt x="65669" y="2847"/>
                          <a:pt x="63191" y="369"/>
                        </a:cubicBezTo>
                        <a:cubicBezTo>
                          <a:pt x="58235" y="1608"/>
                          <a:pt x="51387" y="0"/>
                          <a:pt x="48322" y="4087"/>
                        </a:cubicBezTo>
                        <a:cubicBezTo>
                          <a:pt x="45971" y="7221"/>
                          <a:pt x="49591" y="12179"/>
                          <a:pt x="52039" y="15238"/>
                        </a:cubicBezTo>
                        <a:cubicBezTo>
                          <a:pt x="59636" y="24734"/>
                          <a:pt x="64254" y="22672"/>
                          <a:pt x="74342" y="22672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effectLst/>
                    </a:endParaRPr>
                  </a:p>
                </p:txBody>
              </p: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7250131" y="4000997"/>
                    <a:ext cx="1587" cy="14286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" name="Группа 179"/>
          <p:cNvGrpSpPr>
            <a:grpSpLocks/>
          </p:cNvGrpSpPr>
          <p:nvPr/>
        </p:nvGrpSpPr>
        <p:grpSpPr bwMode="auto">
          <a:xfrm>
            <a:off x="6929438" y="3357563"/>
            <a:ext cx="642937" cy="811212"/>
            <a:chOff x="8143900" y="2357430"/>
            <a:chExt cx="642942" cy="810652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8143900" y="2357430"/>
              <a:ext cx="642942" cy="642493"/>
            </a:xfrm>
            <a:prstGeom prst="flowChartConnector">
              <a:avLst/>
            </a:prstGeom>
            <a:solidFill>
              <a:srgbClr val="FF9933">
                <a:alpha val="65000"/>
              </a:srgbClr>
            </a:solidFill>
            <a:ln>
              <a:noFill/>
            </a:ln>
            <a:effectLst>
              <a:outerShdw blurRad="393700" sx="200000" sy="200000" algn="ctr" rotWithShape="0">
                <a:srgbClr val="FFFF00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effectLst/>
              </a:endParaRPr>
            </a:p>
          </p:txBody>
        </p:sp>
        <p:grpSp>
          <p:nvGrpSpPr>
            <p:cNvPr id="94427" name="Группа 178"/>
            <p:cNvGrpSpPr>
              <a:grpSpLocks/>
            </p:cNvGrpSpPr>
            <p:nvPr/>
          </p:nvGrpSpPr>
          <p:grpSpPr bwMode="auto">
            <a:xfrm>
              <a:off x="8286776" y="2643182"/>
              <a:ext cx="362103" cy="524900"/>
              <a:chOff x="8429652" y="785794"/>
              <a:chExt cx="362103" cy="524900"/>
            </a:xfrm>
          </p:grpSpPr>
          <p:sp>
            <p:nvSpPr>
              <p:cNvPr id="67" name="Блок-схема: ручное управление 66"/>
              <p:cNvSpPr/>
              <p:nvPr/>
            </p:nvSpPr>
            <p:spPr>
              <a:xfrm>
                <a:off x="8429652" y="1071148"/>
                <a:ext cx="357190" cy="214164"/>
              </a:xfrm>
              <a:prstGeom prst="flowChartManualOperation">
                <a:avLst/>
              </a:prstGeom>
              <a:solidFill>
                <a:srgbClr val="FF9933">
                  <a:alpha val="65000"/>
                </a:srgbClr>
              </a:solidFill>
              <a:ln>
                <a:noFill/>
              </a:ln>
              <a:effectLst>
                <a:outerShdw blurRad="152400" sx="200000" sy="200000" algn="ctr" rotWithShape="0">
                  <a:srgbClr val="FF9933">
                    <a:alpha val="6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effectLst/>
                </a:endParaRPr>
              </a:p>
            </p:txBody>
          </p:sp>
          <p:grpSp>
            <p:nvGrpSpPr>
              <p:cNvPr id="14" name="Группа 150"/>
              <p:cNvGrpSpPr/>
              <p:nvPr/>
            </p:nvGrpSpPr>
            <p:grpSpPr>
              <a:xfrm>
                <a:off x="8429652" y="785794"/>
                <a:ext cx="362103" cy="524900"/>
                <a:chOff x="8358214" y="3143248"/>
                <a:chExt cx="362103" cy="524900"/>
              </a:xfrm>
              <a:solidFill>
                <a:srgbClr val="FF9933">
                  <a:alpha val="65000"/>
                </a:srgbClr>
              </a:solidFill>
            </p:grpSpPr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rot="5400000" flipH="1" flipV="1">
                  <a:off x="8401368" y="3314410"/>
                  <a:ext cx="357190" cy="1486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>
                  <a:endCxn id="159" idx="7"/>
                </p:cNvCxnSpPr>
                <p:nvPr/>
              </p:nvCxnSpPr>
              <p:spPr>
                <a:xfrm rot="16200000" flipV="1">
                  <a:off x="8382513" y="3310422"/>
                  <a:ext cx="323094" cy="5693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Группа 88"/>
                <p:cNvGrpSpPr/>
                <p:nvPr/>
              </p:nvGrpSpPr>
              <p:grpSpPr>
                <a:xfrm>
                  <a:off x="8358214" y="3143248"/>
                  <a:ext cx="362103" cy="524900"/>
                  <a:chOff x="8429652" y="2786058"/>
                  <a:chExt cx="362103" cy="524900"/>
                </a:xfrm>
                <a:grpFill/>
              </p:grpSpPr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flipH="1" flipV="1">
                    <a:off x="8501090" y="2810892"/>
                    <a:ext cx="107157" cy="357193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Группа 98"/>
                  <p:cNvGrpSpPr/>
                  <p:nvPr/>
                </p:nvGrpSpPr>
                <p:grpSpPr>
                  <a:xfrm>
                    <a:off x="8429652" y="2786058"/>
                    <a:ext cx="362103" cy="524900"/>
                    <a:chOff x="7072330" y="3618480"/>
                    <a:chExt cx="362103" cy="524900"/>
                  </a:xfrm>
                  <a:grpFill/>
                </p:grpSpPr>
                <p:cxnSp>
                  <p:nvCxnSpPr>
                    <p:cNvPr id="157" name="Прямая соединительная линия 156"/>
                    <p:cNvCxnSpPr/>
                    <p:nvPr/>
                  </p:nvCxnSpPr>
                  <p:spPr>
                    <a:xfrm flipH="1" flipV="1">
                      <a:off x="7072330" y="3714752"/>
                      <a:ext cx="178595" cy="285755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Прямая соединительная линия 157"/>
                    <p:cNvCxnSpPr>
                      <a:endCxn id="160" idx="3"/>
                    </p:cNvCxnSpPr>
                    <p:nvPr/>
                  </p:nvCxnSpPr>
                  <p:spPr>
                    <a:xfrm rot="5400000" flipH="1" flipV="1">
                      <a:off x="7197749" y="3770724"/>
                      <a:ext cx="282961" cy="176609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Полилиния 158"/>
                    <p:cNvSpPr/>
                    <p:nvPr/>
                  </p:nvSpPr>
                  <p:spPr>
                    <a:xfrm>
                      <a:off x="7147932" y="3618480"/>
                      <a:ext cx="208156" cy="45719"/>
                    </a:xfrm>
                    <a:custGeom>
                      <a:avLst/>
                      <a:gdLst>
                        <a:gd name="connsiteX0" fmla="*/ 0 w 208156"/>
                        <a:gd name="connsiteY0" fmla="*/ 31685 h 32518"/>
                        <a:gd name="connsiteX1" fmla="*/ 33453 w 208156"/>
                        <a:gd name="connsiteY1" fmla="*/ 27968 h 32518"/>
                        <a:gd name="connsiteX2" fmla="*/ 44605 w 208156"/>
                        <a:gd name="connsiteY2" fmla="*/ 20534 h 32518"/>
                        <a:gd name="connsiteX3" fmla="*/ 48322 w 208156"/>
                        <a:gd name="connsiteY3" fmla="*/ 9382 h 32518"/>
                        <a:gd name="connsiteX4" fmla="*/ 33453 w 208156"/>
                        <a:gd name="connsiteY4" fmla="*/ 13099 h 32518"/>
                        <a:gd name="connsiteX5" fmla="*/ 29736 w 208156"/>
                        <a:gd name="connsiteY5" fmla="*/ 24251 h 32518"/>
                        <a:gd name="connsiteX6" fmla="*/ 40888 w 208156"/>
                        <a:gd name="connsiteY6" fmla="*/ 27968 h 32518"/>
                        <a:gd name="connsiteX7" fmla="*/ 81775 w 208156"/>
                        <a:gd name="connsiteY7" fmla="*/ 24251 h 32518"/>
                        <a:gd name="connsiteX8" fmla="*/ 78058 w 208156"/>
                        <a:gd name="connsiteY8" fmla="*/ 13099 h 32518"/>
                        <a:gd name="connsiteX9" fmla="*/ 74341 w 208156"/>
                        <a:gd name="connsiteY9" fmla="*/ 24251 h 32518"/>
                        <a:gd name="connsiteX10" fmla="*/ 118946 w 208156"/>
                        <a:gd name="connsiteY10" fmla="*/ 20534 h 32518"/>
                        <a:gd name="connsiteX11" fmla="*/ 104078 w 208156"/>
                        <a:gd name="connsiteY11" fmla="*/ 5665 h 32518"/>
                        <a:gd name="connsiteX12" fmla="*/ 100361 w 208156"/>
                        <a:gd name="connsiteY12" fmla="*/ 16817 h 32518"/>
                        <a:gd name="connsiteX13" fmla="*/ 159834 w 208156"/>
                        <a:gd name="connsiteY13" fmla="*/ 16817 h 32518"/>
                        <a:gd name="connsiteX14" fmla="*/ 156117 w 208156"/>
                        <a:gd name="connsiteY14" fmla="*/ 5665 h 32518"/>
                        <a:gd name="connsiteX15" fmla="*/ 144966 w 208156"/>
                        <a:gd name="connsiteY15" fmla="*/ 9382 h 32518"/>
                        <a:gd name="connsiteX16" fmla="*/ 148683 w 208156"/>
                        <a:gd name="connsiteY16" fmla="*/ 27968 h 32518"/>
                        <a:gd name="connsiteX17" fmla="*/ 208156 w 208156"/>
                        <a:gd name="connsiteY17" fmla="*/ 24251 h 32518"/>
                        <a:gd name="connsiteX18" fmla="*/ 204439 w 208156"/>
                        <a:gd name="connsiteY18" fmla="*/ 13099 h 32518"/>
                        <a:gd name="connsiteX19" fmla="*/ 189570 w 208156"/>
                        <a:gd name="connsiteY19" fmla="*/ 16817 h 32518"/>
                        <a:gd name="connsiteX20" fmla="*/ 193288 w 208156"/>
                        <a:gd name="connsiteY20" fmla="*/ 27968 h 32518"/>
                        <a:gd name="connsiteX21" fmla="*/ 208156 w 208156"/>
                        <a:gd name="connsiteY21" fmla="*/ 27968 h 32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08156" h="32518">
                          <a:moveTo>
                            <a:pt x="0" y="31685"/>
                          </a:moveTo>
                          <a:cubicBezTo>
                            <a:pt x="11151" y="30446"/>
                            <a:pt x="22568" y="30689"/>
                            <a:pt x="33453" y="27968"/>
                          </a:cubicBezTo>
                          <a:cubicBezTo>
                            <a:pt x="37787" y="26884"/>
                            <a:pt x="41814" y="24023"/>
                            <a:pt x="44605" y="20534"/>
                          </a:cubicBezTo>
                          <a:cubicBezTo>
                            <a:pt x="47053" y="17474"/>
                            <a:pt x="51582" y="11556"/>
                            <a:pt x="48322" y="9382"/>
                          </a:cubicBezTo>
                          <a:cubicBezTo>
                            <a:pt x="44071" y="6548"/>
                            <a:pt x="38409" y="11860"/>
                            <a:pt x="33453" y="13099"/>
                          </a:cubicBezTo>
                          <a:cubicBezTo>
                            <a:pt x="32214" y="16816"/>
                            <a:pt x="27984" y="20746"/>
                            <a:pt x="29736" y="24251"/>
                          </a:cubicBezTo>
                          <a:cubicBezTo>
                            <a:pt x="31488" y="27756"/>
                            <a:pt x="36970" y="27968"/>
                            <a:pt x="40888" y="27968"/>
                          </a:cubicBezTo>
                          <a:cubicBezTo>
                            <a:pt x="54573" y="27968"/>
                            <a:pt x="68146" y="25490"/>
                            <a:pt x="81775" y="24251"/>
                          </a:cubicBezTo>
                          <a:cubicBezTo>
                            <a:pt x="80536" y="20534"/>
                            <a:pt x="81976" y="13099"/>
                            <a:pt x="78058" y="13099"/>
                          </a:cubicBezTo>
                          <a:cubicBezTo>
                            <a:pt x="74140" y="13099"/>
                            <a:pt x="70486" y="23550"/>
                            <a:pt x="74341" y="24251"/>
                          </a:cubicBezTo>
                          <a:cubicBezTo>
                            <a:pt x="89020" y="26920"/>
                            <a:pt x="104078" y="21773"/>
                            <a:pt x="118946" y="20534"/>
                          </a:cubicBezTo>
                          <a:cubicBezTo>
                            <a:pt x="117530" y="16287"/>
                            <a:pt x="115406" y="0"/>
                            <a:pt x="104078" y="5665"/>
                          </a:cubicBezTo>
                          <a:cubicBezTo>
                            <a:pt x="100573" y="7418"/>
                            <a:pt x="101600" y="13100"/>
                            <a:pt x="100361" y="16817"/>
                          </a:cubicBezTo>
                          <a:cubicBezTo>
                            <a:pt x="119707" y="20041"/>
                            <a:pt x="140342" y="25480"/>
                            <a:pt x="159834" y="16817"/>
                          </a:cubicBezTo>
                          <a:cubicBezTo>
                            <a:pt x="163415" y="15226"/>
                            <a:pt x="157356" y="9382"/>
                            <a:pt x="156117" y="5665"/>
                          </a:cubicBezTo>
                          <a:cubicBezTo>
                            <a:pt x="152400" y="6904"/>
                            <a:pt x="146205" y="5665"/>
                            <a:pt x="144966" y="9382"/>
                          </a:cubicBezTo>
                          <a:cubicBezTo>
                            <a:pt x="142968" y="15376"/>
                            <a:pt x="142533" y="26521"/>
                            <a:pt x="148683" y="27968"/>
                          </a:cubicBezTo>
                          <a:cubicBezTo>
                            <a:pt x="168018" y="32518"/>
                            <a:pt x="188332" y="25490"/>
                            <a:pt x="208156" y="24251"/>
                          </a:cubicBezTo>
                          <a:cubicBezTo>
                            <a:pt x="206917" y="20534"/>
                            <a:pt x="208077" y="14554"/>
                            <a:pt x="204439" y="13099"/>
                          </a:cubicBezTo>
                          <a:cubicBezTo>
                            <a:pt x="199695" y="11202"/>
                            <a:pt x="192635" y="12730"/>
                            <a:pt x="189570" y="16817"/>
                          </a:cubicBezTo>
                          <a:cubicBezTo>
                            <a:pt x="187219" y="19952"/>
                            <a:pt x="189928" y="25952"/>
                            <a:pt x="193288" y="27968"/>
                          </a:cubicBezTo>
                          <a:cubicBezTo>
                            <a:pt x="197538" y="30518"/>
                            <a:pt x="203200" y="27968"/>
                            <a:pt x="208156" y="27968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>
                        <a:effectLst/>
                      </a:endParaRPr>
                    </a:p>
                  </p:txBody>
                </p:sp>
                <p:sp>
                  <p:nvSpPr>
                    <p:cNvPr id="160" name="Полилиния 159"/>
                    <p:cNvSpPr/>
                    <p:nvPr/>
                  </p:nvSpPr>
                  <p:spPr>
                    <a:xfrm>
                      <a:off x="7286644" y="3676686"/>
                      <a:ext cx="147789" cy="45719"/>
                    </a:xfrm>
                    <a:custGeom>
                      <a:avLst/>
                      <a:gdLst>
                        <a:gd name="connsiteX0" fmla="*/ 74341 w 85779"/>
                        <a:gd name="connsiteY0" fmla="*/ 83556 h 85172"/>
                        <a:gd name="connsiteX1" fmla="*/ 66907 w 85779"/>
                        <a:gd name="connsiteY1" fmla="*/ 64971 h 85172"/>
                        <a:gd name="connsiteX2" fmla="*/ 59473 w 85779"/>
                        <a:gd name="connsiteY2" fmla="*/ 76122 h 85172"/>
                        <a:gd name="connsiteX3" fmla="*/ 81775 w 85779"/>
                        <a:gd name="connsiteY3" fmla="*/ 76122 h 85172"/>
                        <a:gd name="connsiteX4" fmla="*/ 78058 w 85779"/>
                        <a:gd name="connsiteY4" fmla="*/ 53820 h 85172"/>
                        <a:gd name="connsiteX5" fmla="*/ 55756 w 85779"/>
                        <a:gd name="connsiteY5" fmla="*/ 46386 h 85172"/>
                        <a:gd name="connsiteX6" fmla="*/ 59473 w 85779"/>
                        <a:gd name="connsiteY6" fmla="*/ 20366 h 85172"/>
                        <a:gd name="connsiteX7" fmla="*/ 48322 w 85779"/>
                        <a:gd name="connsiteY7" fmla="*/ 16649 h 85172"/>
                        <a:gd name="connsiteX8" fmla="*/ 22302 w 85779"/>
                        <a:gd name="connsiteY8" fmla="*/ 35234 h 85172"/>
                        <a:gd name="connsiteX9" fmla="*/ 33453 w 85779"/>
                        <a:gd name="connsiteY9" fmla="*/ 42668 h 85172"/>
                        <a:gd name="connsiteX10" fmla="*/ 40887 w 85779"/>
                        <a:gd name="connsiteY10" fmla="*/ 12932 h 85172"/>
                        <a:gd name="connsiteX11" fmla="*/ 0 w 85779"/>
                        <a:gd name="connsiteY11" fmla="*/ 5498 h 85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5779" h="85172">
                          <a:moveTo>
                            <a:pt x="74341" y="83556"/>
                          </a:moveTo>
                          <a:cubicBezTo>
                            <a:pt x="75559" y="79903"/>
                            <a:pt x="85779" y="61197"/>
                            <a:pt x="66907" y="64971"/>
                          </a:cubicBezTo>
                          <a:cubicBezTo>
                            <a:pt x="62526" y="65847"/>
                            <a:pt x="61951" y="72405"/>
                            <a:pt x="59473" y="76122"/>
                          </a:cubicBezTo>
                          <a:cubicBezTo>
                            <a:pt x="62059" y="76984"/>
                            <a:pt x="79189" y="85172"/>
                            <a:pt x="81775" y="76122"/>
                          </a:cubicBezTo>
                          <a:cubicBezTo>
                            <a:pt x="83845" y="68875"/>
                            <a:pt x="83021" y="59492"/>
                            <a:pt x="78058" y="53820"/>
                          </a:cubicBezTo>
                          <a:cubicBezTo>
                            <a:pt x="72898" y="47923"/>
                            <a:pt x="55756" y="46386"/>
                            <a:pt x="55756" y="46386"/>
                          </a:cubicBezTo>
                          <a:cubicBezTo>
                            <a:pt x="64237" y="37904"/>
                            <a:pt x="70043" y="36221"/>
                            <a:pt x="59473" y="20366"/>
                          </a:cubicBezTo>
                          <a:cubicBezTo>
                            <a:pt x="57300" y="17106"/>
                            <a:pt x="52039" y="17888"/>
                            <a:pt x="48322" y="16649"/>
                          </a:cubicBezTo>
                          <a:cubicBezTo>
                            <a:pt x="22302" y="25322"/>
                            <a:pt x="28497" y="16649"/>
                            <a:pt x="22302" y="35234"/>
                          </a:cubicBezTo>
                          <a:cubicBezTo>
                            <a:pt x="26019" y="37712"/>
                            <a:pt x="29046" y="41934"/>
                            <a:pt x="33453" y="42668"/>
                          </a:cubicBezTo>
                          <a:cubicBezTo>
                            <a:pt x="53233" y="45964"/>
                            <a:pt x="44453" y="20955"/>
                            <a:pt x="40887" y="12932"/>
                          </a:cubicBezTo>
                          <a:cubicBezTo>
                            <a:pt x="35139" y="0"/>
                            <a:pt x="3916" y="5498"/>
                            <a:pt x="0" y="5498"/>
                          </a:cubicBezTo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>
                        <a:effectLst/>
                      </a:endParaRPr>
                    </a:p>
                  </p:txBody>
                </p:sp>
                <p:sp>
                  <p:nvSpPr>
                    <p:cNvPr id="161" name="Полилиния 160"/>
                    <p:cNvSpPr/>
                    <p:nvPr/>
                  </p:nvSpPr>
                  <p:spPr>
                    <a:xfrm>
                      <a:off x="7077307" y="3631211"/>
                      <a:ext cx="77551" cy="87074"/>
                    </a:xfrm>
                    <a:custGeom>
                      <a:avLst/>
                      <a:gdLst>
                        <a:gd name="connsiteX0" fmla="*/ 0 w 77551"/>
                        <a:gd name="connsiteY0" fmla="*/ 85862 h 87074"/>
                        <a:gd name="connsiteX1" fmla="*/ 14869 w 77551"/>
                        <a:gd name="connsiteY1" fmla="*/ 82145 h 87074"/>
                        <a:gd name="connsiteX2" fmla="*/ 3717 w 77551"/>
                        <a:gd name="connsiteY2" fmla="*/ 52409 h 87074"/>
                        <a:gd name="connsiteX3" fmla="*/ 40888 w 77551"/>
                        <a:gd name="connsiteY3" fmla="*/ 56126 h 87074"/>
                        <a:gd name="connsiteX4" fmla="*/ 44605 w 77551"/>
                        <a:gd name="connsiteY4" fmla="*/ 44974 h 87074"/>
                        <a:gd name="connsiteX5" fmla="*/ 40888 w 77551"/>
                        <a:gd name="connsiteY5" fmla="*/ 33823 h 87074"/>
                        <a:gd name="connsiteX6" fmla="*/ 33454 w 77551"/>
                        <a:gd name="connsiteY6" fmla="*/ 44974 h 87074"/>
                        <a:gd name="connsiteX7" fmla="*/ 70625 w 77551"/>
                        <a:gd name="connsiteY7" fmla="*/ 41257 h 87074"/>
                        <a:gd name="connsiteX8" fmla="*/ 70625 w 77551"/>
                        <a:gd name="connsiteY8" fmla="*/ 7804 h 87074"/>
                        <a:gd name="connsiteX9" fmla="*/ 63191 w 77551"/>
                        <a:gd name="connsiteY9" fmla="*/ 369 h 87074"/>
                        <a:gd name="connsiteX10" fmla="*/ 48322 w 77551"/>
                        <a:gd name="connsiteY10" fmla="*/ 4087 h 87074"/>
                        <a:gd name="connsiteX11" fmla="*/ 52039 w 77551"/>
                        <a:gd name="connsiteY11" fmla="*/ 15238 h 87074"/>
                        <a:gd name="connsiteX12" fmla="*/ 74342 w 77551"/>
                        <a:gd name="connsiteY12" fmla="*/ 22672 h 87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7551" h="87074">
                          <a:moveTo>
                            <a:pt x="0" y="85862"/>
                          </a:moveTo>
                          <a:cubicBezTo>
                            <a:pt x="4956" y="84623"/>
                            <a:pt x="13525" y="87074"/>
                            <a:pt x="14869" y="82145"/>
                          </a:cubicBezTo>
                          <a:cubicBezTo>
                            <a:pt x="31642" y="20648"/>
                            <a:pt x="14091" y="42035"/>
                            <a:pt x="3717" y="52409"/>
                          </a:cubicBezTo>
                          <a:cubicBezTo>
                            <a:pt x="15638" y="64329"/>
                            <a:pt x="15021" y="67623"/>
                            <a:pt x="40888" y="56126"/>
                          </a:cubicBezTo>
                          <a:cubicBezTo>
                            <a:pt x="44469" y="54535"/>
                            <a:pt x="43366" y="48691"/>
                            <a:pt x="44605" y="44974"/>
                          </a:cubicBezTo>
                          <a:cubicBezTo>
                            <a:pt x="43366" y="41257"/>
                            <a:pt x="44806" y="33823"/>
                            <a:pt x="40888" y="33823"/>
                          </a:cubicBezTo>
                          <a:cubicBezTo>
                            <a:pt x="36421" y="33823"/>
                            <a:pt x="29120" y="43891"/>
                            <a:pt x="33454" y="44974"/>
                          </a:cubicBezTo>
                          <a:cubicBezTo>
                            <a:pt x="45534" y="47994"/>
                            <a:pt x="58235" y="42496"/>
                            <a:pt x="70625" y="41257"/>
                          </a:cubicBezTo>
                          <a:cubicBezTo>
                            <a:pt x="75392" y="26957"/>
                            <a:pt x="77551" y="26275"/>
                            <a:pt x="70625" y="7804"/>
                          </a:cubicBezTo>
                          <a:cubicBezTo>
                            <a:pt x="69394" y="4522"/>
                            <a:pt x="65669" y="2847"/>
                            <a:pt x="63191" y="369"/>
                          </a:cubicBezTo>
                          <a:cubicBezTo>
                            <a:pt x="58235" y="1608"/>
                            <a:pt x="51387" y="0"/>
                            <a:pt x="48322" y="4087"/>
                          </a:cubicBezTo>
                          <a:cubicBezTo>
                            <a:pt x="45971" y="7221"/>
                            <a:pt x="49591" y="12179"/>
                            <a:pt x="52039" y="15238"/>
                          </a:cubicBezTo>
                          <a:cubicBezTo>
                            <a:pt x="59636" y="24734"/>
                            <a:pt x="64254" y="22672"/>
                            <a:pt x="74342" y="22672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>
                        <a:effectLst/>
                      </a:endParaRPr>
                    </a:p>
                  </p:txBody>
                </p:sp>
                <p:cxnSp>
                  <p:nvCxnSpPr>
                    <p:cNvPr id="162" name="Прямая соединительная линия 161"/>
                    <p:cNvCxnSpPr/>
                    <p:nvPr/>
                  </p:nvCxnSpPr>
                  <p:spPr>
                    <a:xfrm>
                      <a:off x="7250925" y="4000507"/>
                      <a:ext cx="1588" cy="142873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30" name="Блок-схема: ссылка на другую страницу 29"/>
          <p:cNvSpPr/>
          <p:nvPr/>
        </p:nvSpPr>
        <p:spPr>
          <a:xfrm>
            <a:off x="7072330" y="4143380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332656"/>
            <a:ext cx="772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Электролиты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7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0.121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17569 -0.01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9131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585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7639 -0.00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2327 0.01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209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8555E-6 L 0.19687 2.4855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9444 -1.1111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9723 -0.0037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87372" y="5645164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cxnSp>
        <p:nvCxnSpPr>
          <p:cNvPr id="27" name="Shape 26"/>
          <p:cNvCxnSpPr>
            <a:cxnSpLocks noChangeShapeType="1"/>
            <a:stCxn id="95260" idx="0"/>
          </p:cNvCxnSpPr>
          <p:nvPr/>
        </p:nvCxnSpPr>
        <p:spPr bwMode="auto">
          <a:xfrm rot="16200000">
            <a:off x="4305300" y="-14287"/>
            <a:ext cx="712787" cy="3709988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Блок-схема: магнитный диск 7"/>
          <p:cNvSpPr/>
          <p:nvPr/>
        </p:nvSpPr>
        <p:spPr>
          <a:xfrm>
            <a:off x="2001818" y="2359016"/>
            <a:ext cx="3714776" cy="1857388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 rot="5400000">
            <a:off x="4609306" y="3394869"/>
            <a:ext cx="3787775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9" name="Блок-схема: магнитный диск 48"/>
          <p:cNvGrpSpPr>
            <a:grpSpLocks/>
          </p:cNvGrpSpPr>
          <p:nvPr/>
        </p:nvGrpSpPr>
        <p:grpSpPr bwMode="auto">
          <a:xfrm>
            <a:off x="5884863" y="5257800"/>
            <a:ext cx="628650" cy="536575"/>
            <a:chOff x="3571" y="3176"/>
            <a:chExt cx="396" cy="338"/>
          </a:xfrm>
        </p:grpSpPr>
        <p:pic>
          <p:nvPicPr>
            <p:cNvPr id="95245" name="Блок-схема: магнитный диск 4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3176"/>
              <a:ext cx="3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3600" y="3225"/>
              <a:ext cx="135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1800"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23" name="Соединительная линия уступом 22"/>
          <p:cNvCxnSpPr>
            <a:cxnSpLocks noChangeShapeType="1"/>
          </p:cNvCxnSpPr>
          <p:nvPr/>
        </p:nvCxnSpPr>
        <p:spPr bwMode="auto">
          <a:xfrm rot="16200000" flipH="1">
            <a:off x="4090193" y="3199607"/>
            <a:ext cx="3071813" cy="1066800"/>
          </a:xfrm>
          <a:prstGeom prst="bentConnector3">
            <a:avLst>
              <a:gd name="adj1" fmla="val -744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1" name="Блок-схема: магнитный диск 50"/>
          <p:cNvGrpSpPr>
            <a:grpSpLocks/>
          </p:cNvGrpSpPr>
          <p:nvPr/>
        </p:nvGrpSpPr>
        <p:grpSpPr bwMode="auto">
          <a:xfrm>
            <a:off x="6384925" y="5257800"/>
            <a:ext cx="628650" cy="536575"/>
            <a:chOff x="3886" y="3176"/>
            <a:chExt cx="396" cy="338"/>
          </a:xfrm>
        </p:grpSpPr>
        <p:pic>
          <p:nvPicPr>
            <p:cNvPr id="95249" name="Блок-схема: магнитный диск 5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3176"/>
              <a:ext cx="3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3915" y="3225"/>
              <a:ext cx="135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1800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4" name="Блок-схема: магнитный диск 53"/>
          <p:cNvSpPr/>
          <p:nvPr/>
        </p:nvSpPr>
        <p:spPr>
          <a:xfrm>
            <a:off x="2001838" y="4216400"/>
            <a:ext cx="3714750" cy="142875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01838" y="3573463"/>
            <a:ext cx="3714750" cy="18573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001838" y="3287713"/>
            <a:ext cx="3714750" cy="5715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001838" y="5073650"/>
            <a:ext cx="3714750" cy="64293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46" name="Дуга 45"/>
          <p:cNvSpPr/>
          <p:nvPr/>
        </p:nvSpPr>
        <p:spPr>
          <a:xfrm rot="10800000" flipV="1">
            <a:off x="2001838" y="2359025"/>
            <a:ext cx="3714750" cy="571500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7900" y="22161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18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2452688" y="2197100"/>
            <a:ext cx="708025" cy="3633788"/>
            <a:chOff x="1409" y="1248"/>
            <a:chExt cx="446" cy="2289"/>
          </a:xfrm>
        </p:grpSpPr>
        <p:pic>
          <p:nvPicPr>
            <p:cNvPr id="95260" name="Прямоугольник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1248"/>
              <a:ext cx="446" cy="2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1440" y="1260"/>
              <a:ext cx="186" cy="20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1800"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5" name="Дуга 44"/>
          <p:cNvSpPr/>
          <p:nvPr/>
        </p:nvSpPr>
        <p:spPr>
          <a:xfrm rot="10800000">
            <a:off x="2001838" y="3287713"/>
            <a:ext cx="3714750" cy="571500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5073652" y="2073264"/>
            <a:ext cx="1785950" cy="642942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effectLst/>
              </a:rPr>
              <a:t>Анод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715934" y="2001826"/>
            <a:ext cx="1785950" cy="642942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/>
              </a:rPr>
              <a:t>Катод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7400" y="2073275"/>
            <a:ext cx="2857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effectLst/>
              </a:rPr>
              <a:t>-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573838" y="2216150"/>
            <a:ext cx="2857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/>
              </a:rPr>
              <a:t>+</a:t>
            </a:r>
          </a:p>
        </p:txBody>
      </p:sp>
      <p:sp>
        <p:nvSpPr>
          <p:cNvPr id="43" name="Дуга 42"/>
          <p:cNvSpPr/>
          <p:nvPr/>
        </p:nvSpPr>
        <p:spPr>
          <a:xfrm rot="10800000">
            <a:off x="2001838" y="2287588"/>
            <a:ext cx="3714750" cy="642937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145354" y="3573464"/>
            <a:ext cx="642942" cy="1076212"/>
          </a:xfrm>
          <a:custGeom>
            <a:avLst/>
            <a:gdLst>
              <a:gd name="connsiteX0" fmla="*/ 0 w 642942"/>
              <a:gd name="connsiteY0" fmla="*/ 321471 h 642942"/>
              <a:gd name="connsiteX1" fmla="*/ 94157 w 642942"/>
              <a:gd name="connsiteY1" fmla="*/ 94157 h 642942"/>
              <a:gd name="connsiteX2" fmla="*/ 321472 w 642942"/>
              <a:gd name="connsiteY2" fmla="*/ 1 h 642942"/>
              <a:gd name="connsiteX3" fmla="*/ 548786 w 642942"/>
              <a:gd name="connsiteY3" fmla="*/ 94158 h 642942"/>
              <a:gd name="connsiteX4" fmla="*/ 642942 w 642942"/>
              <a:gd name="connsiteY4" fmla="*/ 321473 h 642942"/>
              <a:gd name="connsiteX5" fmla="*/ 548785 w 642942"/>
              <a:gd name="connsiteY5" fmla="*/ 548787 h 642942"/>
              <a:gd name="connsiteX6" fmla="*/ 321471 w 642942"/>
              <a:gd name="connsiteY6" fmla="*/ 642944 h 642942"/>
              <a:gd name="connsiteX7" fmla="*/ 94157 w 642942"/>
              <a:gd name="connsiteY7" fmla="*/ 548787 h 642942"/>
              <a:gd name="connsiteX8" fmla="*/ 1 w 642942"/>
              <a:gd name="connsiteY8" fmla="*/ 321473 h 642942"/>
              <a:gd name="connsiteX9" fmla="*/ 0 w 642942"/>
              <a:gd name="connsiteY9" fmla="*/ 321471 h 642942"/>
              <a:gd name="connsiteX0" fmla="*/ 0 w 642942"/>
              <a:gd name="connsiteY0" fmla="*/ 321470 h 1008331"/>
              <a:gd name="connsiteX1" fmla="*/ 94157 w 642942"/>
              <a:gd name="connsiteY1" fmla="*/ 94156 h 1008331"/>
              <a:gd name="connsiteX2" fmla="*/ 321472 w 642942"/>
              <a:gd name="connsiteY2" fmla="*/ 0 h 1008331"/>
              <a:gd name="connsiteX3" fmla="*/ 548786 w 642942"/>
              <a:gd name="connsiteY3" fmla="*/ 94157 h 1008331"/>
              <a:gd name="connsiteX4" fmla="*/ 642942 w 642942"/>
              <a:gd name="connsiteY4" fmla="*/ 321472 h 1008331"/>
              <a:gd name="connsiteX5" fmla="*/ 548785 w 642942"/>
              <a:gd name="connsiteY5" fmla="*/ 548786 h 1008331"/>
              <a:gd name="connsiteX6" fmla="*/ 321471 w 642942"/>
              <a:gd name="connsiteY6" fmla="*/ 642943 h 1008331"/>
              <a:gd name="connsiteX7" fmla="*/ 314528 w 642942"/>
              <a:gd name="connsiteY7" fmla="*/ 992638 h 1008331"/>
              <a:gd name="connsiteX8" fmla="*/ 94157 w 642942"/>
              <a:gd name="connsiteY8" fmla="*/ 548786 h 1008331"/>
              <a:gd name="connsiteX9" fmla="*/ 1 w 642942"/>
              <a:gd name="connsiteY9" fmla="*/ 321472 h 1008331"/>
              <a:gd name="connsiteX10" fmla="*/ 0 w 642942"/>
              <a:gd name="connsiteY10" fmla="*/ 321470 h 1008331"/>
              <a:gd name="connsiteX0" fmla="*/ 0 w 642942"/>
              <a:gd name="connsiteY0" fmla="*/ 321470 h 1049607"/>
              <a:gd name="connsiteX1" fmla="*/ 94157 w 642942"/>
              <a:gd name="connsiteY1" fmla="*/ 94156 h 1049607"/>
              <a:gd name="connsiteX2" fmla="*/ 321472 w 642942"/>
              <a:gd name="connsiteY2" fmla="*/ 0 h 1049607"/>
              <a:gd name="connsiteX3" fmla="*/ 548786 w 642942"/>
              <a:gd name="connsiteY3" fmla="*/ 94157 h 1049607"/>
              <a:gd name="connsiteX4" fmla="*/ 642942 w 642942"/>
              <a:gd name="connsiteY4" fmla="*/ 321472 h 1049607"/>
              <a:gd name="connsiteX5" fmla="*/ 548785 w 642942"/>
              <a:gd name="connsiteY5" fmla="*/ 548786 h 1049607"/>
              <a:gd name="connsiteX6" fmla="*/ 317897 w 642942"/>
              <a:gd name="connsiteY6" fmla="*/ 1033914 h 1049607"/>
              <a:gd name="connsiteX7" fmla="*/ 321471 w 642942"/>
              <a:gd name="connsiteY7" fmla="*/ 642943 h 1049607"/>
              <a:gd name="connsiteX8" fmla="*/ 314528 w 642942"/>
              <a:gd name="connsiteY8" fmla="*/ 992638 h 1049607"/>
              <a:gd name="connsiteX9" fmla="*/ 94157 w 642942"/>
              <a:gd name="connsiteY9" fmla="*/ 548786 h 1049607"/>
              <a:gd name="connsiteX10" fmla="*/ 1 w 642942"/>
              <a:gd name="connsiteY10" fmla="*/ 321472 h 1049607"/>
              <a:gd name="connsiteX11" fmla="*/ 0 w 642942"/>
              <a:gd name="connsiteY11" fmla="*/ 321470 h 1049607"/>
              <a:gd name="connsiteX0" fmla="*/ 0 w 642942"/>
              <a:gd name="connsiteY0" fmla="*/ 321470 h 1076212"/>
              <a:gd name="connsiteX1" fmla="*/ 94157 w 642942"/>
              <a:gd name="connsiteY1" fmla="*/ 94156 h 1076212"/>
              <a:gd name="connsiteX2" fmla="*/ 321472 w 642942"/>
              <a:gd name="connsiteY2" fmla="*/ 0 h 1076212"/>
              <a:gd name="connsiteX3" fmla="*/ 548786 w 642942"/>
              <a:gd name="connsiteY3" fmla="*/ 94157 h 1076212"/>
              <a:gd name="connsiteX4" fmla="*/ 642942 w 642942"/>
              <a:gd name="connsiteY4" fmla="*/ 321472 h 1076212"/>
              <a:gd name="connsiteX5" fmla="*/ 548785 w 642942"/>
              <a:gd name="connsiteY5" fmla="*/ 548786 h 1076212"/>
              <a:gd name="connsiteX6" fmla="*/ 372585 w 642942"/>
              <a:gd name="connsiteY6" fmla="*/ 896729 h 1076212"/>
              <a:gd name="connsiteX7" fmla="*/ 317897 w 642942"/>
              <a:gd name="connsiteY7" fmla="*/ 1033914 h 1076212"/>
              <a:gd name="connsiteX8" fmla="*/ 321471 w 642942"/>
              <a:gd name="connsiteY8" fmla="*/ 642943 h 1076212"/>
              <a:gd name="connsiteX9" fmla="*/ 314528 w 642942"/>
              <a:gd name="connsiteY9" fmla="*/ 992638 h 1076212"/>
              <a:gd name="connsiteX10" fmla="*/ 94157 w 642942"/>
              <a:gd name="connsiteY10" fmla="*/ 548786 h 1076212"/>
              <a:gd name="connsiteX11" fmla="*/ 1 w 642942"/>
              <a:gd name="connsiteY11" fmla="*/ 321472 h 1076212"/>
              <a:gd name="connsiteX12" fmla="*/ 0 w 642942"/>
              <a:gd name="connsiteY12" fmla="*/ 321470 h 10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942" h="1076212">
                <a:moveTo>
                  <a:pt x="0" y="321470"/>
                </a:moveTo>
                <a:cubicBezTo>
                  <a:pt x="0" y="236211"/>
                  <a:pt x="33869" y="154443"/>
                  <a:pt x="94157" y="94156"/>
                </a:cubicBezTo>
                <a:cubicBezTo>
                  <a:pt x="154445" y="33869"/>
                  <a:pt x="236212" y="0"/>
                  <a:pt x="321472" y="0"/>
                </a:cubicBezTo>
                <a:cubicBezTo>
                  <a:pt x="406731" y="0"/>
                  <a:pt x="488499" y="33869"/>
                  <a:pt x="548786" y="94157"/>
                </a:cubicBezTo>
                <a:cubicBezTo>
                  <a:pt x="609073" y="154445"/>
                  <a:pt x="642942" y="236212"/>
                  <a:pt x="642942" y="321472"/>
                </a:cubicBezTo>
                <a:cubicBezTo>
                  <a:pt x="642942" y="406731"/>
                  <a:pt x="593845" y="452910"/>
                  <a:pt x="548785" y="548786"/>
                </a:cubicBezTo>
                <a:cubicBezTo>
                  <a:pt x="503726" y="644662"/>
                  <a:pt x="411066" y="815874"/>
                  <a:pt x="372585" y="896729"/>
                </a:cubicBezTo>
                <a:cubicBezTo>
                  <a:pt x="334104" y="977584"/>
                  <a:pt x="326416" y="1076212"/>
                  <a:pt x="317897" y="1033914"/>
                </a:cubicBezTo>
                <a:cubicBezTo>
                  <a:pt x="309378" y="991616"/>
                  <a:pt x="322032" y="649822"/>
                  <a:pt x="321471" y="642943"/>
                </a:cubicBezTo>
                <a:cubicBezTo>
                  <a:pt x="320910" y="636064"/>
                  <a:pt x="352414" y="1008331"/>
                  <a:pt x="314528" y="992638"/>
                </a:cubicBezTo>
                <a:cubicBezTo>
                  <a:pt x="276642" y="976945"/>
                  <a:pt x="146578" y="660647"/>
                  <a:pt x="94157" y="548786"/>
                </a:cubicBezTo>
                <a:cubicBezTo>
                  <a:pt x="41736" y="436925"/>
                  <a:pt x="0" y="406731"/>
                  <a:pt x="1" y="321472"/>
                </a:cubicBezTo>
                <a:cubicBezTo>
                  <a:pt x="1" y="321471"/>
                  <a:pt x="0" y="321471"/>
                  <a:pt x="0" y="32147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>
            <a:off x="7288230" y="4359280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effectLst/>
            </a:endParaRPr>
          </a:p>
        </p:txBody>
      </p:sp>
      <p:grpSp>
        <p:nvGrpSpPr>
          <p:cNvPr id="95278" name="Группа 99"/>
          <p:cNvGrpSpPr>
            <a:grpSpLocks/>
          </p:cNvGrpSpPr>
          <p:nvPr/>
        </p:nvGrpSpPr>
        <p:grpSpPr bwMode="auto">
          <a:xfrm>
            <a:off x="7288213" y="3833813"/>
            <a:ext cx="361950" cy="525462"/>
            <a:chOff x="7072330" y="3618480"/>
            <a:chExt cx="362103" cy="524900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H="1" flipV="1">
              <a:off x="7143797" y="3643853"/>
              <a:ext cx="106408" cy="356805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7250205" y="3643853"/>
              <a:ext cx="107996" cy="356805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281" name="Группа 98"/>
            <p:cNvGrpSpPr>
              <a:grpSpLocks/>
            </p:cNvGrpSpPr>
            <p:nvPr/>
          </p:nvGrpSpPr>
          <p:grpSpPr bwMode="auto">
            <a:xfrm>
              <a:off x="7072330" y="3618480"/>
              <a:ext cx="362103" cy="524900"/>
              <a:chOff x="7072330" y="3618480"/>
              <a:chExt cx="362103" cy="524900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flipH="1" flipV="1">
                <a:off x="7072330" y="3715213"/>
                <a:ext cx="177875" cy="28544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7250205" y="3715213"/>
                <a:ext cx="179463" cy="28544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Полилиния 63"/>
              <p:cNvSpPr/>
              <p:nvPr/>
            </p:nvSpPr>
            <p:spPr>
              <a:xfrm>
                <a:off x="7148562" y="3618480"/>
                <a:ext cx="208050" cy="45988"/>
              </a:xfrm>
              <a:custGeom>
                <a:avLst/>
                <a:gdLst>
                  <a:gd name="connsiteX0" fmla="*/ 0 w 208156"/>
                  <a:gd name="connsiteY0" fmla="*/ 31685 h 32518"/>
                  <a:gd name="connsiteX1" fmla="*/ 33453 w 208156"/>
                  <a:gd name="connsiteY1" fmla="*/ 27968 h 32518"/>
                  <a:gd name="connsiteX2" fmla="*/ 44605 w 208156"/>
                  <a:gd name="connsiteY2" fmla="*/ 20534 h 32518"/>
                  <a:gd name="connsiteX3" fmla="*/ 48322 w 208156"/>
                  <a:gd name="connsiteY3" fmla="*/ 9382 h 32518"/>
                  <a:gd name="connsiteX4" fmla="*/ 33453 w 208156"/>
                  <a:gd name="connsiteY4" fmla="*/ 13099 h 32518"/>
                  <a:gd name="connsiteX5" fmla="*/ 29736 w 208156"/>
                  <a:gd name="connsiteY5" fmla="*/ 24251 h 32518"/>
                  <a:gd name="connsiteX6" fmla="*/ 40888 w 208156"/>
                  <a:gd name="connsiteY6" fmla="*/ 27968 h 32518"/>
                  <a:gd name="connsiteX7" fmla="*/ 81775 w 208156"/>
                  <a:gd name="connsiteY7" fmla="*/ 24251 h 32518"/>
                  <a:gd name="connsiteX8" fmla="*/ 78058 w 208156"/>
                  <a:gd name="connsiteY8" fmla="*/ 13099 h 32518"/>
                  <a:gd name="connsiteX9" fmla="*/ 74341 w 208156"/>
                  <a:gd name="connsiteY9" fmla="*/ 24251 h 32518"/>
                  <a:gd name="connsiteX10" fmla="*/ 118946 w 208156"/>
                  <a:gd name="connsiteY10" fmla="*/ 20534 h 32518"/>
                  <a:gd name="connsiteX11" fmla="*/ 104078 w 208156"/>
                  <a:gd name="connsiteY11" fmla="*/ 5665 h 32518"/>
                  <a:gd name="connsiteX12" fmla="*/ 100361 w 208156"/>
                  <a:gd name="connsiteY12" fmla="*/ 16817 h 32518"/>
                  <a:gd name="connsiteX13" fmla="*/ 159834 w 208156"/>
                  <a:gd name="connsiteY13" fmla="*/ 16817 h 32518"/>
                  <a:gd name="connsiteX14" fmla="*/ 156117 w 208156"/>
                  <a:gd name="connsiteY14" fmla="*/ 5665 h 32518"/>
                  <a:gd name="connsiteX15" fmla="*/ 144966 w 208156"/>
                  <a:gd name="connsiteY15" fmla="*/ 9382 h 32518"/>
                  <a:gd name="connsiteX16" fmla="*/ 148683 w 208156"/>
                  <a:gd name="connsiteY16" fmla="*/ 27968 h 32518"/>
                  <a:gd name="connsiteX17" fmla="*/ 208156 w 208156"/>
                  <a:gd name="connsiteY17" fmla="*/ 24251 h 32518"/>
                  <a:gd name="connsiteX18" fmla="*/ 204439 w 208156"/>
                  <a:gd name="connsiteY18" fmla="*/ 13099 h 32518"/>
                  <a:gd name="connsiteX19" fmla="*/ 189570 w 208156"/>
                  <a:gd name="connsiteY19" fmla="*/ 16817 h 32518"/>
                  <a:gd name="connsiteX20" fmla="*/ 193288 w 208156"/>
                  <a:gd name="connsiteY20" fmla="*/ 27968 h 32518"/>
                  <a:gd name="connsiteX21" fmla="*/ 208156 w 208156"/>
                  <a:gd name="connsiteY21" fmla="*/ 27968 h 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8156" h="32518">
                    <a:moveTo>
                      <a:pt x="0" y="31685"/>
                    </a:moveTo>
                    <a:cubicBezTo>
                      <a:pt x="11151" y="30446"/>
                      <a:pt x="22568" y="30689"/>
                      <a:pt x="33453" y="27968"/>
                    </a:cubicBezTo>
                    <a:cubicBezTo>
                      <a:pt x="37787" y="26884"/>
                      <a:pt x="41814" y="24023"/>
                      <a:pt x="44605" y="20534"/>
                    </a:cubicBezTo>
                    <a:cubicBezTo>
                      <a:pt x="47053" y="17474"/>
                      <a:pt x="51582" y="11556"/>
                      <a:pt x="48322" y="9382"/>
                    </a:cubicBezTo>
                    <a:cubicBezTo>
                      <a:pt x="44071" y="6548"/>
                      <a:pt x="38409" y="11860"/>
                      <a:pt x="33453" y="13099"/>
                    </a:cubicBezTo>
                    <a:cubicBezTo>
                      <a:pt x="32214" y="16816"/>
                      <a:pt x="27984" y="20746"/>
                      <a:pt x="29736" y="24251"/>
                    </a:cubicBezTo>
                    <a:cubicBezTo>
                      <a:pt x="31488" y="27756"/>
                      <a:pt x="36970" y="27968"/>
                      <a:pt x="40888" y="27968"/>
                    </a:cubicBezTo>
                    <a:cubicBezTo>
                      <a:pt x="54573" y="27968"/>
                      <a:pt x="68146" y="25490"/>
                      <a:pt x="81775" y="24251"/>
                    </a:cubicBezTo>
                    <a:cubicBezTo>
                      <a:pt x="80536" y="20534"/>
                      <a:pt x="81976" y="13099"/>
                      <a:pt x="78058" y="13099"/>
                    </a:cubicBezTo>
                    <a:cubicBezTo>
                      <a:pt x="74140" y="13099"/>
                      <a:pt x="70486" y="23550"/>
                      <a:pt x="74341" y="24251"/>
                    </a:cubicBezTo>
                    <a:cubicBezTo>
                      <a:pt x="89020" y="26920"/>
                      <a:pt x="104078" y="21773"/>
                      <a:pt x="118946" y="20534"/>
                    </a:cubicBezTo>
                    <a:cubicBezTo>
                      <a:pt x="117530" y="16287"/>
                      <a:pt x="115406" y="0"/>
                      <a:pt x="104078" y="5665"/>
                    </a:cubicBezTo>
                    <a:cubicBezTo>
                      <a:pt x="100573" y="7418"/>
                      <a:pt x="101600" y="13100"/>
                      <a:pt x="100361" y="16817"/>
                    </a:cubicBezTo>
                    <a:cubicBezTo>
                      <a:pt x="119707" y="20041"/>
                      <a:pt x="140342" y="25480"/>
                      <a:pt x="159834" y="16817"/>
                    </a:cubicBezTo>
                    <a:cubicBezTo>
                      <a:pt x="163415" y="15226"/>
                      <a:pt x="157356" y="9382"/>
                      <a:pt x="156117" y="5665"/>
                    </a:cubicBezTo>
                    <a:cubicBezTo>
                      <a:pt x="152400" y="6904"/>
                      <a:pt x="146205" y="5665"/>
                      <a:pt x="144966" y="9382"/>
                    </a:cubicBezTo>
                    <a:cubicBezTo>
                      <a:pt x="142968" y="15376"/>
                      <a:pt x="142533" y="26521"/>
                      <a:pt x="148683" y="27968"/>
                    </a:cubicBezTo>
                    <a:cubicBezTo>
                      <a:pt x="168018" y="32518"/>
                      <a:pt x="188332" y="25490"/>
                      <a:pt x="208156" y="24251"/>
                    </a:cubicBezTo>
                    <a:cubicBezTo>
                      <a:pt x="206917" y="20534"/>
                      <a:pt x="208077" y="14554"/>
                      <a:pt x="204439" y="13099"/>
                    </a:cubicBezTo>
                    <a:cubicBezTo>
                      <a:pt x="199695" y="11202"/>
                      <a:pt x="192635" y="12730"/>
                      <a:pt x="189570" y="16817"/>
                    </a:cubicBezTo>
                    <a:cubicBezTo>
                      <a:pt x="187219" y="19952"/>
                      <a:pt x="189928" y="25952"/>
                      <a:pt x="193288" y="27968"/>
                    </a:cubicBezTo>
                    <a:cubicBezTo>
                      <a:pt x="197538" y="30518"/>
                      <a:pt x="203200" y="27968"/>
                      <a:pt x="208156" y="27968"/>
                    </a:cubicBezTo>
                  </a:path>
                </a:pathLst>
              </a:cu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effectLst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7348672" y="3637510"/>
                <a:ext cx="85761" cy="85633"/>
              </a:xfrm>
              <a:custGeom>
                <a:avLst/>
                <a:gdLst>
                  <a:gd name="connsiteX0" fmla="*/ 74341 w 85779"/>
                  <a:gd name="connsiteY0" fmla="*/ 83556 h 85172"/>
                  <a:gd name="connsiteX1" fmla="*/ 66907 w 85779"/>
                  <a:gd name="connsiteY1" fmla="*/ 64971 h 85172"/>
                  <a:gd name="connsiteX2" fmla="*/ 59473 w 85779"/>
                  <a:gd name="connsiteY2" fmla="*/ 76122 h 85172"/>
                  <a:gd name="connsiteX3" fmla="*/ 81775 w 85779"/>
                  <a:gd name="connsiteY3" fmla="*/ 76122 h 85172"/>
                  <a:gd name="connsiteX4" fmla="*/ 78058 w 85779"/>
                  <a:gd name="connsiteY4" fmla="*/ 53820 h 85172"/>
                  <a:gd name="connsiteX5" fmla="*/ 55756 w 85779"/>
                  <a:gd name="connsiteY5" fmla="*/ 46386 h 85172"/>
                  <a:gd name="connsiteX6" fmla="*/ 59473 w 85779"/>
                  <a:gd name="connsiteY6" fmla="*/ 20366 h 85172"/>
                  <a:gd name="connsiteX7" fmla="*/ 48322 w 85779"/>
                  <a:gd name="connsiteY7" fmla="*/ 16649 h 85172"/>
                  <a:gd name="connsiteX8" fmla="*/ 22302 w 85779"/>
                  <a:gd name="connsiteY8" fmla="*/ 35234 h 85172"/>
                  <a:gd name="connsiteX9" fmla="*/ 33453 w 85779"/>
                  <a:gd name="connsiteY9" fmla="*/ 42668 h 85172"/>
                  <a:gd name="connsiteX10" fmla="*/ 40887 w 85779"/>
                  <a:gd name="connsiteY10" fmla="*/ 12932 h 85172"/>
                  <a:gd name="connsiteX11" fmla="*/ 0 w 85779"/>
                  <a:gd name="connsiteY11" fmla="*/ 5498 h 8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79" h="85172">
                    <a:moveTo>
                      <a:pt x="74341" y="83556"/>
                    </a:moveTo>
                    <a:cubicBezTo>
                      <a:pt x="75559" y="79903"/>
                      <a:pt x="85779" y="61197"/>
                      <a:pt x="66907" y="64971"/>
                    </a:cubicBezTo>
                    <a:cubicBezTo>
                      <a:pt x="62526" y="65847"/>
                      <a:pt x="61951" y="72405"/>
                      <a:pt x="59473" y="76122"/>
                    </a:cubicBezTo>
                    <a:cubicBezTo>
                      <a:pt x="62059" y="76984"/>
                      <a:pt x="79189" y="85172"/>
                      <a:pt x="81775" y="76122"/>
                    </a:cubicBezTo>
                    <a:cubicBezTo>
                      <a:pt x="83845" y="68875"/>
                      <a:pt x="83021" y="59492"/>
                      <a:pt x="78058" y="53820"/>
                    </a:cubicBezTo>
                    <a:cubicBezTo>
                      <a:pt x="72898" y="47923"/>
                      <a:pt x="55756" y="46386"/>
                      <a:pt x="55756" y="46386"/>
                    </a:cubicBezTo>
                    <a:cubicBezTo>
                      <a:pt x="64237" y="37904"/>
                      <a:pt x="70043" y="36221"/>
                      <a:pt x="59473" y="20366"/>
                    </a:cubicBezTo>
                    <a:cubicBezTo>
                      <a:pt x="57300" y="17106"/>
                      <a:pt x="52039" y="17888"/>
                      <a:pt x="48322" y="16649"/>
                    </a:cubicBezTo>
                    <a:cubicBezTo>
                      <a:pt x="22302" y="25322"/>
                      <a:pt x="28497" y="16649"/>
                      <a:pt x="22302" y="35234"/>
                    </a:cubicBezTo>
                    <a:cubicBezTo>
                      <a:pt x="26019" y="37712"/>
                      <a:pt x="29046" y="41934"/>
                      <a:pt x="33453" y="42668"/>
                    </a:cubicBezTo>
                    <a:cubicBezTo>
                      <a:pt x="53233" y="45964"/>
                      <a:pt x="44453" y="20955"/>
                      <a:pt x="40887" y="12932"/>
                    </a:cubicBezTo>
                    <a:cubicBezTo>
                      <a:pt x="35139" y="0"/>
                      <a:pt x="3916" y="5498"/>
                      <a:pt x="0" y="549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effectLst/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7077094" y="3631166"/>
                <a:ext cx="77821" cy="87219"/>
              </a:xfrm>
              <a:custGeom>
                <a:avLst/>
                <a:gdLst>
                  <a:gd name="connsiteX0" fmla="*/ 0 w 77551"/>
                  <a:gd name="connsiteY0" fmla="*/ 85862 h 87074"/>
                  <a:gd name="connsiteX1" fmla="*/ 14869 w 77551"/>
                  <a:gd name="connsiteY1" fmla="*/ 82145 h 87074"/>
                  <a:gd name="connsiteX2" fmla="*/ 3717 w 77551"/>
                  <a:gd name="connsiteY2" fmla="*/ 52409 h 87074"/>
                  <a:gd name="connsiteX3" fmla="*/ 40888 w 77551"/>
                  <a:gd name="connsiteY3" fmla="*/ 56126 h 87074"/>
                  <a:gd name="connsiteX4" fmla="*/ 44605 w 77551"/>
                  <a:gd name="connsiteY4" fmla="*/ 44974 h 87074"/>
                  <a:gd name="connsiteX5" fmla="*/ 40888 w 77551"/>
                  <a:gd name="connsiteY5" fmla="*/ 33823 h 87074"/>
                  <a:gd name="connsiteX6" fmla="*/ 33454 w 77551"/>
                  <a:gd name="connsiteY6" fmla="*/ 44974 h 87074"/>
                  <a:gd name="connsiteX7" fmla="*/ 70625 w 77551"/>
                  <a:gd name="connsiteY7" fmla="*/ 41257 h 87074"/>
                  <a:gd name="connsiteX8" fmla="*/ 70625 w 77551"/>
                  <a:gd name="connsiteY8" fmla="*/ 7804 h 87074"/>
                  <a:gd name="connsiteX9" fmla="*/ 63191 w 77551"/>
                  <a:gd name="connsiteY9" fmla="*/ 369 h 87074"/>
                  <a:gd name="connsiteX10" fmla="*/ 48322 w 77551"/>
                  <a:gd name="connsiteY10" fmla="*/ 4087 h 87074"/>
                  <a:gd name="connsiteX11" fmla="*/ 52039 w 77551"/>
                  <a:gd name="connsiteY11" fmla="*/ 15238 h 87074"/>
                  <a:gd name="connsiteX12" fmla="*/ 74342 w 77551"/>
                  <a:gd name="connsiteY12" fmla="*/ 22672 h 8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551" h="87074">
                    <a:moveTo>
                      <a:pt x="0" y="85862"/>
                    </a:moveTo>
                    <a:cubicBezTo>
                      <a:pt x="4956" y="84623"/>
                      <a:pt x="13525" y="87074"/>
                      <a:pt x="14869" y="82145"/>
                    </a:cubicBezTo>
                    <a:cubicBezTo>
                      <a:pt x="31642" y="20648"/>
                      <a:pt x="14091" y="42035"/>
                      <a:pt x="3717" y="52409"/>
                    </a:cubicBezTo>
                    <a:cubicBezTo>
                      <a:pt x="15638" y="64329"/>
                      <a:pt x="15021" y="67623"/>
                      <a:pt x="40888" y="56126"/>
                    </a:cubicBezTo>
                    <a:cubicBezTo>
                      <a:pt x="44469" y="54535"/>
                      <a:pt x="43366" y="48691"/>
                      <a:pt x="44605" y="44974"/>
                    </a:cubicBezTo>
                    <a:cubicBezTo>
                      <a:pt x="43366" y="41257"/>
                      <a:pt x="44806" y="33823"/>
                      <a:pt x="40888" y="33823"/>
                    </a:cubicBezTo>
                    <a:cubicBezTo>
                      <a:pt x="36421" y="33823"/>
                      <a:pt x="29120" y="43891"/>
                      <a:pt x="33454" y="44974"/>
                    </a:cubicBezTo>
                    <a:cubicBezTo>
                      <a:pt x="45534" y="47994"/>
                      <a:pt x="58235" y="42496"/>
                      <a:pt x="70625" y="41257"/>
                    </a:cubicBezTo>
                    <a:cubicBezTo>
                      <a:pt x="75392" y="26957"/>
                      <a:pt x="77551" y="26275"/>
                      <a:pt x="70625" y="7804"/>
                    </a:cubicBezTo>
                    <a:cubicBezTo>
                      <a:pt x="69394" y="4522"/>
                      <a:pt x="65669" y="2847"/>
                      <a:pt x="63191" y="369"/>
                    </a:cubicBezTo>
                    <a:cubicBezTo>
                      <a:pt x="58235" y="1608"/>
                      <a:pt x="51387" y="0"/>
                      <a:pt x="48322" y="4087"/>
                    </a:cubicBezTo>
                    <a:cubicBezTo>
                      <a:pt x="45971" y="7221"/>
                      <a:pt x="49591" y="12179"/>
                      <a:pt x="52039" y="15238"/>
                    </a:cubicBezTo>
                    <a:cubicBezTo>
                      <a:pt x="59636" y="24734"/>
                      <a:pt x="64254" y="22672"/>
                      <a:pt x="74342" y="2267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effectLst/>
                </a:endParaRPr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7250205" y="4000658"/>
                <a:ext cx="1588" cy="14272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Блок-схема: узел 28"/>
          <p:cNvSpPr/>
          <p:nvPr/>
        </p:nvSpPr>
        <p:spPr>
          <a:xfrm>
            <a:off x="4287834" y="45735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69" name="Блок-схема: узел 28"/>
          <p:cNvSpPr/>
          <p:nvPr/>
        </p:nvSpPr>
        <p:spPr>
          <a:xfrm>
            <a:off x="2930512" y="400209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3716330" y="4073528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5216528" y="4430718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2930512" y="45735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7" name="Блок-схема: узел 86"/>
          <p:cNvSpPr/>
          <p:nvPr/>
        </p:nvSpPr>
        <p:spPr>
          <a:xfrm>
            <a:off x="3644892" y="4859346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8" name="Блок-схема: узел 28"/>
          <p:cNvSpPr/>
          <p:nvPr/>
        </p:nvSpPr>
        <p:spPr>
          <a:xfrm>
            <a:off x="2716198" y="507366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9" name="Блок-схема: узел 28"/>
          <p:cNvSpPr/>
          <p:nvPr/>
        </p:nvSpPr>
        <p:spPr>
          <a:xfrm>
            <a:off x="2216132" y="385921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934" y="332656"/>
            <a:ext cx="781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Неэлектролиты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104E-6 C -0.0125 -0.00393 -0.02552 -0.00162 -0.03802 0.00185 C -0.04271 0.00601 -0.04427 0.00833 -0.04982 0.01018 C -0.05885 0.01827 -0.06267 0.02914 -0.07344 0.03237 C -0.09774 0.05341 -0.08559 0.04093 -0.14271 0.04255 C -0.15712 0.04856 -0.16667 0.05943 -0.17691 0.0733 C -0.17864 0.08047 -0.1809 0.08 -0.18472 0.08532 C -0.19062 0.10821 -0.18472 0.09018 -0.22917 0.09018 " pathEditMode="relative" rAng="0" ptsTypes="fffffffA">
                                      <p:cBhvr>
                                        <p:cTn id="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00" y="5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4624E-6 C 0.02066 0.00069 0.04115 0.00092 0.06181 0.00208 C 0.06719 0.00231 0.07292 0.00092 0.07778 0.00416 C 0.08125 0.00647 0.08403 0.01687 0.08403 0.01687 C 0.08455 0.02034 0.08577 0.02381 0.08577 0.02751 C 0.08577 0.0437 0.08594 0.06011 0.08403 0.07607 C 0.08368 0.07861 0.08073 0.07861 0.07934 0.08023 C 0.07813 0.08161 0.07778 0.08462 0.07622 0.08462 C 0.04393 0.0867 0.01164 0.08601 -0.02066 0.0867 C -0.03281 0.09063 -0.04635 0.07768 -0.05399 0.09294 C -0.06024 0.11884 -0.04861 0.05641 -0.05868 0.06982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4509E-6 C -0.00816 0.00208 -0.00816 0.00278 -0.01979 -1.44509E-6 C -0.02135 -0.00046 -0.0217 -0.00277 -0.02326 -0.00324 C -0.02656 -0.00439 -0.03056 -0.00416 -0.03403 -0.00462 C -0.05313 0.0111 -0.03229 -0.0074 -0.03958 0.05017 C -0.03976 0.05226 -0.04323 0.05295 -0.04479 0.05457 C -0.05035 0.05989 -0.05972 0.06567 -0.06823 0.06798 C -0.08976 0.06705 -0.10608 0.06728 -0.12569 0.06197 C -0.12847 0.05503 -0.13264 0.05549 -0.1401 0.05179 C -0.14375 0.04994 -0.15087 0.04578 -0.15087 0.04601 C -0.15764 0.03723 -0.16719 0.03075 -0.17396 0.0222 C -0.17587 -0.00115 -0.17587 0.0074 -0.17587 -0.00324 " pathEditMode="relative" rAng="0" ptsTypes="fffffffffff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00" y="30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C -0.00035 3.4104E-6 -0.01112 0.00231 -0.01268 0.00416 C -0.01424 0.00578 -0.01459 0.00855 -0.0158 0.01063 C -0.01927 0.01641 -0.02466 0.02011 -0.02865 0.02543 C -0.03073 0.03375 -0.03212 0.04208 -0.03334 0.05063 C -0.03282 0.05988 -0.03264 0.06913 -0.03177 0.07815 C -0.02987 0.09942 -0.01094 0.09803 4.16667E-6 0.09942 C 0.01857 0.09803 0.03385 0.09826 0.05086 0.09086 C 0.05573 0.0867 0.05798 0.08254 0.06354 0.08023 C 0.06684 0.07722 0.07083 0.07422 0.07309 0.06982 C 0.07725 0.0615 0.07361 0.05896 0.08246 0.05503 C 0.10347 0.01387 0.06579 -0.03353 0.10468 -0.04648 C 0.10659 -0.05365 0.10642 -0.05064 0.10642 -0.05503 " pathEditMode="relative" rAng="0" ptsTypes="ffffffffffffA">
                                      <p:cBhvr>
                                        <p:cTn id="12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0" y="22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C -0.00642 -0.00624 -0.00781 -0.01595 -0.01042 -0.02428 C -0.01198 -0.02867 -0.01389 -0.03792 -0.01389 -0.03769 C -0.01337 -0.05156 -0.01302 -0.06543 -0.01215 -0.07907 C -0.01198 -0.083 -0.01233 -0.08763 -0.01042 -0.0911 C -0.00972 -0.09295 -0.00695 -0.09225 -0.00538 -0.09295 C -0.00035 -0.09803 0.00347 -0.10335 0.00833 -0.10844 C 0.11337 -0.10636 0.09792 -0.10312 0.21146 -0.1015 C 0.22465 -0.1022 0.23767 -0.1022 0.25087 -0.10312 C 0.27222 -0.10497 0.23785 -0.10428 0.25781 -0.11191 C 0.26424 -0.11422 0.27153 -0.11306 0.27865 -0.11352 C 0.2743 -0.10936 0.275 -0.11191 0.275 -0.10682 " pathEditMode="relative" rAng="0" ptsTypes="fffffffffffA">
                                      <p:cBhvr>
                                        <p:cTn id="1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00" y="-57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61 0 0.05504 0 0.08264 0 " pathEditMode="relative" ptsTypes="fA">
                                      <p:cBhvr>
                                        <p:cTn id="1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104E-6 C 0.0007 0.00162 0.00156 0.00231 0.00208 0.00393 C 0.0026 0.00994 0.00295 0.01572 0.00347 0.02057 C 0.00451 0.05364 0.00538 0.0793 0.00191 0.09595 C 0.00139 0.1052 0.00174 0.10011 0.00087 0.11121 C 0.0007 0.11214 0.0007 0.11422 0.00052 0.1156 C 0.00017 0.11884 -0.00017 0.12162 -0.00052 0.12462 C -0.00069 0.12578 -0.00104 0.1274 -0.00104 0.12786 C -0.00104 0.13364 -0.00104 0.13988 -0.00121 0.14589 C -0.00121 0.14728 -0.00139 0.14335 -0.00156 0.14266 C -0.00174 0.14127 -0.00208 0.14127 -0.00208 0.13965 C -0.00226 0.13271 -0.00208 0.12578 -0.00208 0.11838 " pathEditMode="relative" rAng="0" ptsTypes="fffffffffffA">
                                      <p:cBhvr>
                                        <p:cTn id="1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74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04046E-6 C 0.05834 0.00162 0.12709 0.00485 0.18438 1.04046E-6 C 0.18993 -0.00046 0.21059 -0.02613 0.21823 -0.0296 C 0.22535 -0.0363 0.2283 -0.03884 0.23611 -0.04231 C 0.23941 -0.04162 0.24479 -0.04463 0.24636 -0.04023 C 0.24861 -0.03445 0.24549 -0.01017 0.2375 -0.00832 C 0.22969 -0.00648 0.2217 -0.00694 0.21372 -0.00624 C 0.19549 0.00254 0.17587 0.00393 0.15764 0.01272 C 0.14879 0.01202 0.13993 0.01225 0.13091 0.01063 C 0.12309 0.00925 0.11684 0.00046 0.11025 -0.00416 C 0.10087 -0.01087 0.08924 -0.01226 0.07917 -0.01688 C 0.05799 -0.01619 0.03681 -0.01665 0.01563 -0.0148 C 0.01268 -0.01457 0.00677 -0.01064 0.00677 -0.01041 C 0.00643 -0.01017 -0.00607 1.04046E-6 -0.00052 1.04046E-6 Z " pathEditMode="relative" rAng="0" ptsTypes="ffffffffffffff">
                                      <p:cBhvr>
                                        <p:cTn id="2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00" y="-1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ЭЛЕКТРОЛИ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248" y="1412776"/>
            <a:ext cx="63241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Вспомним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2860" y="1484313"/>
            <a:ext cx="5505853" cy="5184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Процесс распада электролитов на заряженные частицы </a:t>
            </a:r>
            <a:r>
              <a:rPr lang="ru-RU" sz="2400" b="1" dirty="0">
                <a:cs typeface="Arial" charset="0"/>
              </a:rPr>
              <a:t>─ </a:t>
            </a:r>
            <a:r>
              <a:rPr lang="ru-RU" sz="2400" b="1" dirty="0"/>
              <a:t>ионы называют электролитической диссоциацией </a:t>
            </a:r>
            <a:r>
              <a:rPr lang="ru-RU" sz="2400" b="1" i="1" dirty="0"/>
              <a:t>(</a:t>
            </a:r>
            <a:r>
              <a:rPr lang="ru-RU" sz="2400" b="1" i="1" dirty="0">
                <a:solidFill>
                  <a:srgbClr val="C00000"/>
                </a:solidFill>
              </a:rPr>
              <a:t>«</a:t>
            </a:r>
            <a:r>
              <a:rPr lang="en-US" sz="2400" b="1" i="1" dirty="0">
                <a:solidFill>
                  <a:srgbClr val="C00000"/>
                </a:solidFill>
              </a:rPr>
              <a:t>dissociation</a:t>
            </a:r>
            <a:r>
              <a:rPr lang="ru-RU" sz="2400" b="1" i="1" dirty="0">
                <a:solidFill>
                  <a:srgbClr val="C00000"/>
                </a:solidFill>
              </a:rPr>
              <a:t>» </a:t>
            </a:r>
            <a:r>
              <a:rPr lang="ru-RU" sz="2400" b="1" i="1" dirty="0">
                <a:solidFill>
                  <a:srgbClr val="C00000"/>
                </a:solidFill>
                <a:cs typeface="Arial" charset="0"/>
              </a:rPr>
              <a:t>─ разобщение).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cs typeface="Arial" charset="0"/>
              </a:rPr>
              <a:t>Основные положения теории электролитической диссоциации сформулированы в 1887 году шведским учёным </a:t>
            </a:r>
            <a:r>
              <a:rPr lang="ru-RU" sz="2400" b="1" dirty="0" err="1">
                <a:solidFill>
                  <a:srgbClr val="C00000"/>
                </a:solidFill>
                <a:cs typeface="Arial" charset="0"/>
              </a:rPr>
              <a:t>Сванте</a:t>
            </a: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 Аррениусом</a:t>
            </a:r>
            <a:r>
              <a:rPr lang="ru-RU" sz="2400" b="1" dirty="0">
                <a:cs typeface="Arial" charset="0"/>
              </a:rPr>
              <a:t>. Большой вклад в развитие этого учения внесли русские учёные </a:t>
            </a:r>
            <a:r>
              <a:rPr lang="ru-RU" sz="2400" b="1" i="1" dirty="0" err="1">
                <a:solidFill>
                  <a:srgbClr val="C00000"/>
                </a:solidFill>
                <a:cs typeface="Arial" charset="0"/>
              </a:rPr>
              <a:t>И.А.Каблуков</a:t>
            </a:r>
            <a:r>
              <a:rPr lang="ru-RU" sz="2400" b="1" i="1" dirty="0">
                <a:solidFill>
                  <a:srgbClr val="C00000"/>
                </a:solidFill>
                <a:cs typeface="Arial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cs typeface="Arial" charset="0"/>
              </a:rPr>
              <a:t>В.А.Кистяковский</a:t>
            </a:r>
            <a:r>
              <a:rPr lang="ru-RU" sz="2400" b="1" i="1" dirty="0">
                <a:solidFill>
                  <a:srgbClr val="C00000"/>
                </a:solidFill>
                <a:cs typeface="Arial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cs typeface="Arial" charset="0"/>
              </a:rPr>
              <a:t>Д.И.Менделеев</a:t>
            </a:r>
            <a:r>
              <a:rPr lang="ru-RU" sz="2400" b="1" i="1" dirty="0">
                <a:solidFill>
                  <a:srgbClr val="C00000"/>
                </a:solidFill>
                <a:cs typeface="Arial" charset="0"/>
              </a:rPr>
              <a:t>.</a:t>
            </a:r>
          </a:p>
        </p:txBody>
      </p:sp>
      <p:pic>
        <p:nvPicPr>
          <p:cNvPr id="5130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6" y="1989139"/>
            <a:ext cx="2992034" cy="36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IOLSTAR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17487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Вспомним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42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Поиграем?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1. Анионы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2. Электролитическая диссоциация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3. Катионы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4. Углекислый газ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5. Электролиты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6. Щелочь</a:t>
            </a:r>
            <a:endParaRPr lang="ru-RU" b="1" dirty="0"/>
          </a:p>
          <a:p>
            <a:pPr marL="0" lvl="0" indent="0">
              <a:buNone/>
            </a:pPr>
            <a:r>
              <a:rPr lang="ru-RU" b="1" dirty="0" smtClean="0"/>
              <a:t>7. </a:t>
            </a:r>
            <a:r>
              <a:rPr lang="ru-RU" b="1" dirty="0" err="1" smtClean="0"/>
              <a:t>Неэлектролиты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5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84976" cy="70643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Задание: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Распределите </a:t>
            </a:r>
            <a:r>
              <a:rPr lang="ru-RU" sz="3600" b="1" dirty="0">
                <a:solidFill>
                  <a:srgbClr val="FFFF00"/>
                </a:solidFill>
              </a:rPr>
              <a:t>вещества по классам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70679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6553054"/>
              </p:ext>
            </p:extLst>
          </p:nvPr>
        </p:nvGraphicFramePr>
        <p:xfrm>
          <a:off x="467544" y="1874003"/>
          <a:ext cx="8136904" cy="2451211"/>
        </p:xfrm>
        <a:graphic>
          <a:graphicData uri="http://schemas.openxmlformats.org/drawingml/2006/table">
            <a:tbl>
              <a:tblPr/>
              <a:tblGrid>
                <a:gridCol w="2712383"/>
                <a:gridCol w="2926387"/>
                <a:gridCol w="2498134"/>
              </a:tblGrid>
              <a:tr h="477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Кислоты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Основания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Соли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93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65313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S</a:t>
            </a:r>
            <a:r>
              <a:rPr lang="ru-RU" sz="2800" b="1" dirty="0"/>
              <a:t>О</a:t>
            </a:r>
            <a:r>
              <a:rPr lang="en-US" sz="2800" b="1" baseline="-25000" dirty="0" smtClean="0"/>
              <a:t>4</a:t>
            </a: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en-US" sz="2800" b="1" dirty="0" smtClean="0"/>
              <a:t>CuSO</a:t>
            </a:r>
            <a:r>
              <a:rPr lang="en-US" sz="2800" b="1" baseline="-25000" dirty="0" smtClean="0"/>
              <a:t>4</a:t>
            </a:r>
            <a:r>
              <a:rPr lang="ru-RU" sz="2800" b="1" dirty="0" smtClean="0"/>
              <a:t>  </a:t>
            </a:r>
            <a:r>
              <a:rPr lang="en-US" sz="2800" b="1" dirty="0" smtClean="0"/>
              <a:t> FeCl</a:t>
            </a:r>
            <a:r>
              <a:rPr lang="en-US" sz="2800" b="1" baseline="-25000" dirty="0" smtClean="0"/>
              <a:t>3</a:t>
            </a:r>
            <a:r>
              <a:rPr lang="ru-RU" sz="2800" b="1" dirty="0" smtClean="0"/>
              <a:t>   </a:t>
            </a:r>
            <a:r>
              <a:rPr lang="en-US" sz="2800" b="1" dirty="0" smtClean="0"/>
              <a:t>KOH</a:t>
            </a:r>
            <a:r>
              <a:rPr lang="ru-RU" sz="2800" b="1" dirty="0" smtClean="0"/>
              <a:t>  </a:t>
            </a:r>
            <a:r>
              <a:rPr lang="en-US" sz="2800" b="1" dirty="0" smtClean="0"/>
              <a:t> Ba(OH)</a:t>
            </a:r>
            <a:r>
              <a:rPr lang="en-US" sz="2800" b="1" baseline="-25000" dirty="0" smtClean="0"/>
              <a:t>2</a:t>
            </a:r>
            <a:r>
              <a:rPr lang="ru-RU" sz="2800" b="1" baseline="-25000" dirty="0" smtClean="0"/>
              <a:t> </a:t>
            </a:r>
            <a:r>
              <a:rPr lang="en-US" sz="2800" b="1" dirty="0" smtClean="0"/>
              <a:t> </a:t>
            </a:r>
            <a:r>
              <a:rPr lang="ru-RU" sz="2800" b="1" dirty="0" smtClean="0"/>
              <a:t>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Al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(SO4)</a:t>
            </a:r>
            <a:r>
              <a:rPr lang="en-US" sz="2800" b="1" baseline="-25000" dirty="0" smtClean="0"/>
              <a:t>3</a:t>
            </a:r>
            <a:r>
              <a:rPr lang="ru-RU" sz="2800" b="1" dirty="0" smtClean="0"/>
              <a:t> </a:t>
            </a:r>
            <a:r>
              <a:rPr lang="en-US" sz="2800" b="1" dirty="0" smtClean="0"/>
              <a:t> HNO3</a:t>
            </a:r>
            <a:r>
              <a:rPr lang="ru-RU" sz="2800" b="1" dirty="0" smtClean="0"/>
              <a:t> 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(OH)</a:t>
            </a:r>
            <a:r>
              <a:rPr lang="en-US" sz="2800" b="1" baseline="-25000" dirty="0" smtClean="0"/>
              <a:t>2</a:t>
            </a:r>
            <a:r>
              <a:rPr lang="ru-RU" sz="2800" b="1" dirty="0" smtClean="0"/>
              <a:t>  </a:t>
            </a:r>
            <a:r>
              <a:rPr lang="en-US" sz="2800" b="1" dirty="0" smtClean="0"/>
              <a:t> 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PO</a:t>
            </a:r>
            <a:r>
              <a:rPr lang="en-US" sz="2800" b="1" baseline="-25000" dirty="0" smtClean="0"/>
              <a:t>4</a:t>
            </a:r>
            <a:r>
              <a:rPr lang="ru-RU" sz="2800" b="1" baseline="-25000" dirty="0" smtClean="0"/>
              <a:t> </a:t>
            </a:r>
            <a:r>
              <a:rPr lang="ru-RU" sz="2800" b="1" dirty="0" smtClean="0"/>
              <a:t> </a:t>
            </a:r>
            <a:r>
              <a:rPr lang="en-US" sz="2800" b="1" dirty="0" smtClean="0"/>
              <a:t> Mg(NO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2</a:t>
            </a:r>
            <a:r>
              <a:rPr lang="ru-RU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ru-RU" sz="2800" b="1" dirty="0"/>
              <a:t>СО</a:t>
            </a:r>
            <a:r>
              <a:rPr lang="en-US" sz="2800" b="1" baseline="-25000" dirty="0" smtClean="0"/>
              <a:t>3</a:t>
            </a:r>
            <a:r>
              <a:rPr lang="ru-RU" sz="2800" b="1" dirty="0" smtClean="0"/>
              <a:t> 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LiOH</a:t>
            </a:r>
            <a:endParaRPr lang="ru-RU" sz="2800" b="1" dirty="0"/>
          </a:p>
        </p:txBody>
      </p:sp>
      <p:pic>
        <p:nvPicPr>
          <p:cNvPr id="5" name="Picture 2" descr="C:\Users\Елена\Desktop\1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0918"/>
            <a:ext cx="1691680" cy="11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9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белый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Модерн белый</Template>
  <TotalTime>1069</TotalTime>
  <Words>761</Words>
  <Application>Microsoft Office PowerPoint</Application>
  <PresentationFormat>Экран (4:3)</PresentationFormat>
  <Paragraphs>249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Модерн белый</vt:lpstr>
      <vt:lpstr> Диссоциация  кислот, щелочей и солей</vt:lpstr>
      <vt:lpstr>Эпиграф урока</vt:lpstr>
      <vt:lpstr>«Химический деликатес»</vt:lpstr>
      <vt:lpstr>Слайд 4</vt:lpstr>
      <vt:lpstr>Слайд 5</vt:lpstr>
      <vt:lpstr>Слайд 6</vt:lpstr>
      <vt:lpstr>Слайд 7</vt:lpstr>
      <vt:lpstr>Поиграем?</vt:lpstr>
      <vt:lpstr>Задание: Распределите вещества по классам</vt:lpstr>
      <vt:lpstr>Проверьте себя:</vt:lpstr>
      <vt:lpstr>Тема урока</vt:lpstr>
      <vt:lpstr>                -   это электролиты, при диссоциации которых в водных растворах в качестве катионов образуются только ионы водорода</vt:lpstr>
      <vt:lpstr>Слайд 13</vt:lpstr>
      <vt:lpstr>                      - это электролиты, при диссоциации которых водных растворах в качестве анионов образуются только  гидроксид-ионы</vt:lpstr>
      <vt:lpstr>Слайд 15</vt:lpstr>
      <vt:lpstr>                      - это электролиты,  которые диссоциируют на катион металла и анион кислотного остатка</vt:lpstr>
      <vt:lpstr>Слайд 17</vt:lpstr>
      <vt:lpstr>«Третий лишний»</vt:lpstr>
      <vt:lpstr>«Крестики - нолики»</vt:lpstr>
      <vt:lpstr>«Крестики - нолики»</vt:lpstr>
      <vt:lpstr>Закрепление</vt:lpstr>
      <vt:lpstr>Тестирование</vt:lpstr>
      <vt:lpstr>Слайд 23</vt:lpstr>
      <vt:lpstr>Химический деликатес</vt:lpstr>
      <vt:lpstr>Подведем итоги</vt:lpstr>
      <vt:lpstr>Подведем итоги</vt:lpstr>
      <vt:lpstr>Определите теперь свое место на «скале» знаний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Амфотерные оксиды и гидроксиды</dc:title>
  <dc:creator>User</dc:creator>
  <cp:lastModifiedBy>Эмма</cp:lastModifiedBy>
  <cp:revision>94</cp:revision>
  <dcterms:created xsi:type="dcterms:W3CDTF">2015-09-05T18:59:32Z</dcterms:created>
  <dcterms:modified xsi:type="dcterms:W3CDTF">2024-10-22T05:41:36Z</dcterms:modified>
</cp:coreProperties>
</file>